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318" r:id="rId3"/>
    <p:sldId id="446" r:id="rId4"/>
    <p:sldId id="319" r:id="rId5"/>
    <p:sldId id="436" r:id="rId6"/>
    <p:sldId id="452" r:id="rId7"/>
    <p:sldId id="301" r:id="rId8"/>
    <p:sldId id="304" r:id="rId9"/>
    <p:sldId id="333" r:id="rId10"/>
    <p:sldId id="331" r:id="rId11"/>
    <p:sldId id="332" r:id="rId12"/>
    <p:sldId id="334" r:id="rId13"/>
    <p:sldId id="321" r:id="rId14"/>
    <p:sldId id="434" r:id="rId15"/>
    <p:sldId id="342" r:id="rId16"/>
    <p:sldId id="341" r:id="rId17"/>
    <p:sldId id="343" r:id="rId18"/>
    <p:sldId id="345" r:id="rId19"/>
    <p:sldId id="454" r:id="rId20"/>
    <p:sldId id="459" r:id="rId21"/>
    <p:sldId id="453" r:id="rId22"/>
    <p:sldId id="450" r:id="rId23"/>
    <p:sldId id="451" r:id="rId24"/>
    <p:sldId id="455" r:id="rId25"/>
    <p:sldId id="456" r:id="rId26"/>
    <p:sldId id="457" r:id="rId27"/>
    <p:sldId id="458" r:id="rId28"/>
    <p:sldId id="441" r:id="rId29"/>
    <p:sldId id="33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5274"/>
    <a:srgbClr val="1FDDD4"/>
    <a:srgbClr val="3171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2CFC31-231D-4FD9-986E-FEA3BFAF9749}" v="299" dt="2020-09-30T10:44:40.0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5503" autoAdjust="0"/>
  </p:normalViewPr>
  <p:slideViewPr>
    <p:cSldViewPr snapToGrid="0">
      <p:cViewPr varScale="1">
        <p:scale>
          <a:sx n="114" d="100"/>
          <a:sy n="114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Rates%20Analysi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2a8eb2619b9ae545/workingsmarter/workingsmarter/Clients/Wairoa/Rating%20Review%202020/Councils%202018_28%20LTP%20Financial%20Data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 sz="1600"/>
              <a:t>Rates as a percent of operating income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Sheet5!$I$3</c:f>
              <c:strCache>
                <c:ptCount val="1"/>
                <c:pt idx="0">
                  <c:v>Rates</c:v>
                </c:pt>
              </c:strCache>
            </c:strRef>
          </c:tx>
          <c:spPr>
            <a:solidFill>
              <a:schemeClr val="accent5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Sheet5!$H$6:$H$11</c:f>
              <c:strCache>
                <c:ptCount val="6"/>
                <c:pt idx="0">
                  <c:v>NZ (Ex Auck)</c:v>
                </c:pt>
                <c:pt idx="1">
                  <c:v>Wairoa</c:v>
                </c:pt>
                <c:pt idx="2">
                  <c:v>Gisborne</c:v>
                </c:pt>
                <c:pt idx="3">
                  <c:v>Hastings</c:v>
                </c:pt>
                <c:pt idx="4">
                  <c:v>Far North</c:v>
                </c:pt>
                <c:pt idx="5">
                  <c:v>Opotiki</c:v>
                </c:pt>
              </c:strCache>
            </c:strRef>
          </c:cat>
          <c:val>
            <c:numRef>
              <c:f>Sheet5!$I$6:$I$11</c:f>
              <c:numCache>
                <c:formatCode>0%</c:formatCode>
                <c:ptCount val="6"/>
                <c:pt idx="0">
                  <c:v>0.60956657260491465</c:v>
                </c:pt>
                <c:pt idx="1">
                  <c:v>0.61853062084958366</c:v>
                </c:pt>
                <c:pt idx="2">
                  <c:v>0.66849044083584785</c:v>
                </c:pt>
                <c:pt idx="3">
                  <c:v>0.67</c:v>
                </c:pt>
                <c:pt idx="4">
                  <c:v>0.73</c:v>
                </c:pt>
                <c:pt idx="5">
                  <c:v>0.73663885249293148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E2-48FE-BCEA-29C04C15CECD}"/>
            </c:ext>
          </c:extLst>
        </c:ser>
        <c:ser>
          <c:idx val="1"/>
          <c:order val="1"/>
          <c:tx>
            <c:strRef>
              <c:f>Sheet5!$J$3</c:f>
              <c:strCache>
                <c:ptCount val="1"/>
                <c:pt idx="0">
                  <c:v>Other Income</c:v>
                </c:pt>
              </c:strCache>
            </c:strRef>
          </c:tx>
          <c:spPr>
            <a:solidFill>
              <a:schemeClr val="accent3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Sheet5!$H$6:$H$11</c:f>
              <c:strCache>
                <c:ptCount val="6"/>
                <c:pt idx="0">
                  <c:v>NZ (Ex Auck)</c:v>
                </c:pt>
                <c:pt idx="1">
                  <c:v>Wairoa</c:v>
                </c:pt>
                <c:pt idx="2">
                  <c:v>Gisborne</c:v>
                </c:pt>
                <c:pt idx="3">
                  <c:v>Hastings</c:v>
                </c:pt>
                <c:pt idx="4">
                  <c:v>Far North</c:v>
                </c:pt>
                <c:pt idx="5">
                  <c:v>Opotiki</c:v>
                </c:pt>
              </c:strCache>
            </c:strRef>
          </c:cat>
          <c:val>
            <c:numRef>
              <c:f>Sheet5!$J$6:$J$11</c:f>
              <c:numCache>
                <c:formatCode>0%</c:formatCode>
                <c:ptCount val="6"/>
                <c:pt idx="0">
                  <c:v>0.39043342739508535</c:v>
                </c:pt>
                <c:pt idx="1">
                  <c:v>0.38146937915041634</c:v>
                </c:pt>
                <c:pt idx="2">
                  <c:v>0.33150955916415215</c:v>
                </c:pt>
                <c:pt idx="3">
                  <c:v>0.33</c:v>
                </c:pt>
                <c:pt idx="4">
                  <c:v>0.27</c:v>
                </c:pt>
                <c:pt idx="5">
                  <c:v>0.26336114750706852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E2-48FE-BCEA-29C04C15CEC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574247775"/>
        <c:axId val="505676367"/>
      </c:barChart>
      <c:catAx>
        <c:axId val="57424777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5676367"/>
        <c:crosses val="autoZero"/>
        <c:auto val="1"/>
        <c:lblAlgn val="ctr"/>
        <c:lblOffset val="100"/>
        <c:noMultiLvlLbl val="0"/>
      </c:catAx>
      <c:valAx>
        <c:axId val="505676367"/>
        <c:scaling>
          <c:orientation val="minMax"/>
        </c:scaling>
        <c:delete val="1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74247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NZ"/>
              <a:t> Wairoa 2019</a:t>
            </a:r>
          </a:p>
        </c:rich>
      </c:tx>
      <c:layout>
        <c:manualLayout>
          <c:xMode val="edge"/>
          <c:yMode val="edge"/>
          <c:x val="0.35428265472392156"/>
          <c:y val="5.556620061275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4076827757125158E-2"/>
          <c:y val="0.20205293731665894"/>
          <c:w val="0.93184634448574966"/>
          <c:h val="0.53334346533889143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62A-4EB6-AE63-D418A086AE5C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62A-4EB6-AE63-D418A086A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'Whole NZ Opex Revenue'!$I$853:$I$859</c:f>
              <c:strCache>
                <c:ptCount val="6"/>
                <c:pt idx="0">
                  <c:v> General Rates </c:v>
                </c:pt>
                <c:pt idx="1">
                  <c:v> Targeted Rates </c:v>
                </c:pt>
                <c:pt idx="2">
                  <c:v> Subsidies &amp; Grants </c:v>
                </c:pt>
                <c:pt idx="3">
                  <c:v> Fees &amp; Charges </c:v>
                </c:pt>
                <c:pt idx="4">
                  <c:v> Interest &amp; Dividends </c:v>
                </c:pt>
                <c:pt idx="5">
                  <c:v> Petrol Tax, Fines &amp; Other </c:v>
                </c:pt>
              </c:strCache>
              <c:extLst/>
            </c:strRef>
          </c:cat>
          <c:val>
            <c:numRef>
              <c:f>'Whole NZ Opex Revenue'!$J$853:$J$859</c:f>
              <c:numCache>
                <c:formatCode>0%</c:formatCode>
                <c:ptCount val="6"/>
                <c:pt idx="0">
                  <c:v>0.19559144700086342</c:v>
                </c:pt>
                <c:pt idx="1">
                  <c:v>0.40464218599217838</c:v>
                </c:pt>
                <c:pt idx="2">
                  <c:v>0.24704149525115546</c:v>
                </c:pt>
                <c:pt idx="3">
                  <c:v>0.10645538117730713</c:v>
                </c:pt>
                <c:pt idx="4">
                  <c:v>4.1850779623139822E-2</c:v>
                </c:pt>
                <c:pt idx="5">
                  <c:v>4.3171313931636953E-3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E62A-4EB6-AE63-D418A086AE5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43347199"/>
        <c:axId val="934064063"/>
      </c:barChart>
      <c:catAx>
        <c:axId val="543347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4064063"/>
        <c:crosses val="autoZero"/>
        <c:auto val="1"/>
        <c:lblAlgn val="ctr"/>
        <c:lblOffset val="100"/>
        <c:noMultiLvlLbl val="0"/>
      </c:catAx>
      <c:valAx>
        <c:axId val="93406406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43347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NZ"/>
              <a:t>Gisborne 2019</a:t>
            </a:r>
          </a:p>
        </c:rich>
      </c:tx>
      <c:layout>
        <c:manualLayout>
          <c:xMode val="edge"/>
          <c:yMode val="edge"/>
          <c:x val="0.33259740069666011"/>
          <c:y val="4.2892010657758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4076827757125158E-2"/>
          <c:y val="0.20205293731665894"/>
          <c:w val="0.93184634448574966"/>
          <c:h val="0.53334346533889143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F9E-43DC-9B51-E56F9AAB90F9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F9E-43DC-9B51-E56F9AAB90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'Whole NZ Opex Revenue'!$I$149:$I$155</c:f>
              <c:strCache>
                <c:ptCount val="6"/>
                <c:pt idx="0">
                  <c:v> General Rates </c:v>
                </c:pt>
                <c:pt idx="1">
                  <c:v> Targeted Rates </c:v>
                </c:pt>
                <c:pt idx="2">
                  <c:v> Subsidies &amp; Grants </c:v>
                </c:pt>
                <c:pt idx="3">
                  <c:v> Fees &amp; Charges </c:v>
                </c:pt>
                <c:pt idx="4">
                  <c:v> Interest &amp; Dividends </c:v>
                </c:pt>
                <c:pt idx="5">
                  <c:v> Petrol Tax, Fines &amp; Other </c:v>
                </c:pt>
              </c:strCache>
              <c:extLst/>
            </c:strRef>
          </c:cat>
          <c:val>
            <c:numRef>
              <c:f>'Whole NZ Opex Revenue'!$J$149:$J$155</c:f>
              <c:numCache>
                <c:formatCode>0%</c:formatCode>
                <c:ptCount val="6"/>
                <c:pt idx="0">
                  <c:v>0.23059185242121444</c:v>
                </c:pt>
                <c:pt idx="1">
                  <c:v>0.46835384950726766</c:v>
                </c:pt>
                <c:pt idx="2">
                  <c:v>0.15944107288308648</c:v>
                </c:pt>
                <c:pt idx="3">
                  <c:v>9.9165968772585961E-2</c:v>
                </c:pt>
                <c:pt idx="4">
                  <c:v>2.0650016634735622E-2</c:v>
                </c:pt>
                <c:pt idx="5">
                  <c:v>2.1797239781109822E-2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6F9E-43DC-9B51-E56F9AAB90F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43347199"/>
        <c:axId val="934064063"/>
      </c:barChart>
      <c:catAx>
        <c:axId val="543347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4064063"/>
        <c:crosses val="autoZero"/>
        <c:auto val="1"/>
        <c:lblAlgn val="ctr"/>
        <c:lblOffset val="100"/>
        <c:noMultiLvlLbl val="0"/>
      </c:catAx>
      <c:valAx>
        <c:axId val="93406406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43347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NZ"/>
              <a:t> Far North 2019</a:t>
            </a:r>
          </a:p>
        </c:rich>
      </c:tx>
      <c:layout>
        <c:manualLayout>
          <c:xMode val="edge"/>
          <c:yMode val="edge"/>
          <c:x val="0.34808686785898968"/>
          <c:y val="3.00716737330910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4076827757125158E-2"/>
          <c:y val="0.20205293731665894"/>
          <c:w val="0.93184634448574966"/>
          <c:h val="0.53334346533889143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9CF-4C90-819C-EF0A59D23D18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9CF-4C90-819C-EF0A59D23D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'Whole NZ Opex Revenue'!$I$138:$I$144</c:f>
              <c:strCache>
                <c:ptCount val="6"/>
                <c:pt idx="0">
                  <c:v> General Rates </c:v>
                </c:pt>
                <c:pt idx="1">
                  <c:v> Targeted Rates </c:v>
                </c:pt>
                <c:pt idx="2">
                  <c:v> Subsidies &amp; Grants </c:v>
                </c:pt>
                <c:pt idx="3">
                  <c:v> Fees &amp; Charges </c:v>
                </c:pt>
                <c:pt idx="4">
                  <c:v> Interest &amp; Dividends </c:v>
                </c:pt>
                <c:pt idx="5">
                  <c:v> Petrol Tax, Fines &amp; Other </c:v>
                </c:pt>
              </c:strCache>
              <c:extLst/>
            </c:strRef>
          </c:cat>
          <c:val>
            <c:numRef>
              <c:f>'Whole NZ Opex Revenue'!$J$138:$J$144</c:f>
              <c:numCache>
                <c:formatCode>0%</c:formatCode>
                <c:ptCount val="6"/>
                <c:pt idx="0">
                  <c:v>0.48777938787160235</c:v>
                </c:pt>
                <c:pt idx="1">
                  <c:v>0.27356079567909364</c:v>
                </c:pt>
                <c:pt idx="2">
                  <c:v>8.2518772230272694E-2</c:v>
                </c:pt>
                <c:pt idx="3">
                  <c:v>0.13831291441619462</c:v>
                </c:pt>
                <c:pt idx="4">
                  <c:v>9.2390111096473902E-3</c:v>
                </c:pt>
                <c:pt idx="5">
                  <c:v>8.5803363632371669E-3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79CF-4C90-819C-EF0A59D23D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43347199"/>
        <c:axId val="934064063"/>
      </c:barChart>
      <c:catAx>
        <c:axId val="543347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4064063"/>
        <c:crosses val="autoZero"/>
        <c:auto val="1"/>
        <c:lblAlgn val="ctr"/>
        <c:lblOffset val="100"/>
        <c:noMultiLvlLbl val="0"/>
      </c:catAx>
      <c:valAx>
        <c:axId val="93406406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43347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NZ"/>
              <a:t> Opotiki</a:t>
            </a:r>
            <a:r>
              <a:rPr lang="en-NZ" baseline="0"/>
              <a:t> </a:t>
            </a:r>
            <a:r>
              <a:rPr lang="en-NZ"/>
              <a:t>2019</a:t>
            </a:r>
          </a:p>
        </c:rich>
      </c:tx>
      <c:layout>
        <c:manualLayout>
          <c:xMode val="edge"/>
          <c:yMode val="edge"/>
          <c:x val="0.33879318756159199"/>
          <c:y val="6.19033362274582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4076827757125158E-2"/>
          <c:y val="0.20205293731665894"/>
          <c:w val="0.93184634448574966"/>
          <c:h val="0.53334346533889143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C19-42FB-81FD-A205CC95D063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C19-42FB-81FD-A205CC95D0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'Whole NZ Opex Revenue'!$I$446:$I$452</c:f>
              <c:strCache>
                <c:ptCount val="6"/>
                <c:pt idx="0">
                  <c:v> General Rates </c:v>
                </c:pt>
                <c:pt idx="1">
                  <c:v> Targeted Rates </c:v>
                </c:pt>
                <c:pt idx="2">
                  <c:v> Subsidies &amp; Grants </c:v>
                </c:pt>
                <c:pt idx="3">
                  <c:v> Fees &amp; Charges </c:v>
                </c:pt>
                <c:pt idx="4">
                  <c:v> Interest &amp; Dividends </c:v>
                </c:pt>
                <c:pt idx="5">
                  <c:v> Petrol Tax, Fines &amp; Other </c:v>
                </c:pt>
              </c:strCache>
              <c:extLst/>
            </c:strRef>
          </c:cat>
          <c:val>
            <c:numRef>
              <c:f>'Whole NZ Opex Revenue'!$J$435:$J$441</c:f>
              <c:numCache>
                <c:formatCode>0%</c:formatCode>
                <c:ptCount val="6"/>
                <c:pt idx="0">
                  <c:v>0.58297444731553261</c:v>
                </c:pt>
                <c:pt idx="1">
                  <c:v>0.178366350846971</c:v>
                </c:pt>
                <c:pt idx="2">
                  <c:v>0.12266724088429515</c:v>
                </c:pt>
                <c:pt idx="3">
                  <c:v>9.2951478610393337E-2</c:v>
                </c:pt>
                <c:pt idx="4">
                  <c:v>7.1777203560149296E-3</c:v>
                </c:pt>
                <c:pt idx="5">
                  <c:v>1.5862761986792994E-2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BC19-42FB-81FD-A205CC95D06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43347199"/>
        <c:axId val="934064063"/>
      </c:barChart>
      <c:catAx>
        <c:axId val="543347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4064063"/>
        <c:crosses val="autoZero"/>
        <c:auto val="1"/>
        <c:lblAlgn val="ctr"/>
        <c:lblOffset val="100"/>
        <c:noMultiLvlLbl val="0"/>
      </c:catAx>
      <c:valAx>
        <c:axId val="93406406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43347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 sz="1600" b="1" i="0" baseline="0">
                <a:effectLst/>
              </a:rPr>
              <a:t>Wairoa Housing</a:t>
            </a:r>
            <a:endParaRPr lang="en-NZ" sz="1600">
              <a:effectLst/>
            </a:endParaRPr>
          </a:p>
          <a:p>
            <a:pPr>
              <a:defRPr sz="1600"/>
            </a:pPr>
            <a:r>
              <a:rPr lang="en-NZ" sz="1600" b="1" i="0" baseline="0">
                <a:effectLst/>
              </a:rPr>
              <a:t>Variable v. Fixed</a:t>
            </a:r>
            <a:endParaRPr lang="en-NZ" sz="16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Wairoa!$G$92</c:f>
              <c:strCache>
                <c:ptCount val="1"/>
                <c:pt idx="0">
                  <c:v> Variable % </c:v>
                </c:pt>
              </c:strCache>
            </c:strRef>
          </c:tx>
          <c:spPr>
            <a:solidFill>
              <a:schemeClr val="accent5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256-4E35-8D80-C58BFFF82B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29%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256-4E35-8D80-C58BFFF82BB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48%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256-4E35-8D80-C58BFFF82B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Wairoa!$I$91:$K$91</c:f>
              <c:strCache>
                <c:ptCount val="3"/>
                <c:pt idx="0">
                  <c:v> Low </c:v>
                </c:pt>
                <c:pt idx="1">
                  <c:v> Middle </c:v>
                </c:pt>
                <c:pt idx="2">
                  <c:v> High </c:v>
                </c:pt>
              </c:strCache>
            </c:strRef>
          </c:cat>
          <c:val>
            <c:numRef>
              <c:f>Wairoa!$I$92:$K$92</c:f>
              <c:numCache>
                <c:formatCode>0%</c:formatCode>
                <c:ptCount val="3"/>
                <c:pt idx="0">
                  <c:v>0.17</c:v>
                </c:pt>
                <c:pt idx="1">
                  <c:v>0.28999999999999998</c:v>
                </c:pt>
                <c:pt idx="2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D1-4684-88E3-D6011AF88763}"/>
            </c:ext>
          </c:extLst>
        </c:ser>
        <c:ser>
          <c:idx val="1"/>
          <c:order val="1"/>
          <c:tx>
            <c:strRef>
              <c:f>Wairoa!$G$93</c:f>
              <c:strCache>
                <c:ptCount val="1"/>
                <c:pt idx="0">
                  <c:v> Fixed % </c:v>
                </c:pt>
              </c:strCache>
            </c:strRef>
          </c:tx>
          <c:spPr>
            <a:solidFill>
              <a:schemeClr val="accent3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256-4E35-8D80-C58BFFF82B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71%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256-4E35-8D80-C58BFFF82BB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52%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256-4E35-8D80-C58BFFF82B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Wairoa!$I$91:$K$91</c:f>
              <c:strCache>
                <c:ptCount val="3"/>
                <c:pt idx="0">
                  <c:v> Low </c:v>
                </c:pt>
                <c:pt idx="1">
                  <c:v> Middle </c:v>
                </c:pt>
                <c:pt idx="2">
                  <c:v> High </c:v>
                </c:pt>
              </c:strCache>
            </c:strRef>
          </c:cat>
          <c:val>
            <c:numRef>
              <c:f>Wairoa!$I$93:$K$93</c:f>
              <c:numCache>
                <c:formatCode>0%</c:formatCode>
                <c:ptCount val="3"/>
                <c:pt idx="0">
                  <c:v>0.83</c:v>
                </c:pt>
                <c:pt idx="1">
                  <c:v>0.71</c:v>
                </c:pt>
                <c:pt idx="2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D1-4684-88E3-D6011AF8876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533815632"/>
        <c:axId val="475341552"/>
      </c:barChart>
      <c:catAx>
        <c:axId val="53381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5341552"/>
        <c:crosses val="autoZero"/>
        <c:auto val="1"/>
        <c:lblAlgn val="ctr"/>
        <c:lblOffset val="100"/>
        <c:noMultiLvlLbl val="0"/>
      </c:catAx>
      <c:valAx>
        <c:axId val="47534155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3381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 sz="1600" b="1" dirty="0"/>
              <a:t>Wairoa District Land Use Profile 2017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863-408C-9840-F24B56ED28A7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863-408C-9840-F24B56ED28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63-408C-9840-F24B56ED28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863-408C-9840-F24B56ED28A7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863-408C-9840-F24B56ED28A7}"/>
              </c:ext>
            </c:extLst>
          </c:dPt>
          <c:dLbls>
            <c:dLbl>
              <c:idx val="0"/>
              <c:layout>
                <c:manualLayout>
                  <c:x val="-1.4317497050825578E-3"/>
                  <c:y val="-0.231547060503447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9A637E3-3877-415D-8EC9-D363C3122A6C}" type="CATEGORYNAME">
                      <a:rPr lang="en-US" sz="1800"/>
                      <a:pPr>
                        <a:defRPr sz="1800"/>
                      </a:pPr>
                      <a:t>[CATEGORY NAME]</a:t>
                    </a:fld>
                    <a:r>
                      <a:rPr lang="en-US" sz="1800" baseline="0"/>
                      <a:t> </a:t>
                    </a:r>
                    <a:fld id="{58D2726B-1766-4E92-8412-4B899368E9E9}" type="VALUE">
                      <a:rPr lang="en-US" sz="1800" baseline="0"/>
                      <a:pPr>
                        <a:defRPr sz="1800"/>
                      </a:pPr>
                      <a:t>[VALUE]</a:t>
                    </a:fld>
                    <a:endParaRPr lang="en-US" sz="18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863-408C-9840-F24B56ED28A7}"/>
                </c:ext>
              </c:extLst>
            </c:dLbl>
            <c:dLbl>
              <c:idx val="1"/>
              <c:layout>
                <c:manualLayout>
                  <c:x val="-1.6064867098315391E-2"/>
                  <c:y val="2.638951219180504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6404A3D-9616-45D0-950C-CEAB4E34EEC1}" type="CATEGORYNAME">
                      <a:rPr lang="en-US" sz="1800" b="0"/>
                      <a:pPr>
                        <a:defRPr sz="1800"/>
                      </a:pPr>
                      <a:t>[CATEGORY NAME]</a:t>
                    </a:fld>
                    <a:r>
                      <a:rPr lang="en-US" sz="1800" b="0" baseline="0" dirty="0"/>
                      <a:t> </a:t>
                    </a:r>
                    <a:fld id="{B479EF9C-EB50-4BC7-96C8-DDF6285F1CF6}" type="VALUE">
                      <a:rPr lang="en-US" sz="1800" b="0" baseline="0"/>
                      <a:pPr>
                        <a:defRPr sz="1800"/>
                      </a:pPr>
                      <a:t>[VALUE]</a:t>
                    </a:fld>
                    <a:endParaRPr lang="en-US" sz="1800" b="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863-408C-9840-F24B56ED28A7}"/>
                </c:ext>
              </c:extLst>
            </c:dLbl>
            <c:dLbl>
              <c:idx val="2"/>
              <c:layout>
                <c:manualLayout>
                  <c:x val="-0.11442522115559059"/>
                  <c:y val="5.504072910224017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D38A778-3F8F-4F08-81CF-B2D1F4D3E351}" type="CATEGORYNAME">
                      <a:rPr lang="en-US" sz="1800"/>
                      <a:pPr>
                        <a:defRPr sz="1800"/>
                      </a:pPr>
                      <a:t>[CATEGORY NAME]</a:t>
                    </a:fld>
                    <a:r>
                      <a:rPr lang="en-US" sz="1800" baseline="0"/>
                      <a:t> </a:t>
                    </a:r>
                    <a:fld id="{21F1D2F3-12DB-463E-8B43-2B9E0222D685}" type="VALUE">
                      <a:rPr lang="en-US" sz="1800" baseline="0"/>
                      <a:pPr>
                        <a:defRPr sz="1800"/>
                      </a:pPr>
                      <a:t>[VALUE]</a:t>
                    </a:fld>
                    <a:endParaRPr lang="en-US" sz="18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863-408C-9840-F24B56ED28A7}"/>
                </c:ext>
              </c:extLst>
            </c:dLbl>
            <c:dLbl>
              <c:idx val="3"/>
              <c:layout>
                <c:manualLayout>
                  <c:x val="-2.953515442914471E-2"/>
                  <c:y val="2.065491518400813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5E4205-0763-49F6-B11B-38ED4AB148CE}" type="CATEGORYNAME">
                      <a:rPr lang="en-US" sz="1800" b="0"/>
                      <a:pPr>
                        <a:defRPr sz="1800"/>
                      </a:pPr>
                      <a:t>[CATEGORY NAME]</a:t>
                    </a:fld>
                    <a:r>
                      <a:rPr lang="en-US" sz="1800" b="0" baseline="0"/>
                      <a:t> </a:t>
                    </a:r>
                    <a:fld id="{64ED5868-2EB8-4B68-A701-D89AFED3F2FD}" type="VALUE">
                      <a:rPr lang="en-US" sz="1800" b="0" baseline="0"/>
                      <a:pPr>
                        <a:defRPr sz="1800"/>
                      </a:pPr>
                      <a:t>[VALUE]</a:t>
                    </a:fld>
                    <a:endParaRPr lang="en-US" sz="1800" b="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863-408C-9840-F24B56ED28A7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D38D71A-0FF2-41FF-B994-37DBA99655B0}" type="CATEGORYNAME">
                      <a:rPr lang="en-US" sz="1800" b="0"/>
                      <a:pPr>
                        <a:defRPr sz="1800"/>
                      </a:pPr>
                      <a:t>[CATEGORY NAME]</a:t>
                    </a:fld>
                    <a:fld id="{BB607BCD-9C3F-4C76-9F0C-C13A944D8227}" type="VALUE">
                      <a:rPr lang="en-US" sz="1800" b="0" baseline="0"/>
                      <a:pPr>
                        <a:defRPr sz="1800"/>
                      </a:pPr>
                      <a:t>[VALUE]</a:t>
                    </a:fld>
                    <a:endParaRPr lang="en-NZ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863-408C-9840-F24B56ED28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Sheet2!$G$75:$G$79</c:f>
              <c:strCache>
                <c:ptCount val="5"/>
                <c:pt idx="0">
                  <c:v>Grassland</c:v>
                </c:pt>
                <c:pt idx="1">
                  <c:v>Forestry</c:v>
                </c:pt>
                <c:pt idx="2">
                  <c:v>Native Vegetation</c:v>
                </c:pt>
                <c:pt idx="3">
                  <c:v>Horticulture</c:v>
                </c:pt>
                <c:pt idx="4">
                  <c:v>Other </c:v>
                </c:pt>
              </c:strCache>
            </c:strRef>
          </c:cat>
          <c:val>
            <c:numRef>
              <c:f>Sheet2!$H$75:$H$79</c:f>
              <c:numCache>
                <c:formatCode>0%</c:formatCode>
                <c:ptCount val="5"/>
                <c:pt idx="0">
                  <c:v>0.6</c:v>
                </c:pt>
                <c:pt idx="1">
                  <c:v>0.22</c:v>
                </c:pt>
                <c:pt idx="2">
                  <c:v>0.12</c:v>
                </c:pt>
                <c:pt idx="3">
                  <c:v>0.01</c:v>
                </c:pt>
                <c:pt idx="4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863-408C-9840-F24B56ED28A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Percent of total OPEX spent on each activity</a:t>
            </a:r>
          </a:p>
          <a:p>
            <a:pPr>
              <a:defRPr/>
            </a:pPr>
            <a:r>
              <a:rPr lang="en-NZ"/>
              <a:t>Cohort Comparison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607061661306423E-2"/>
          <c:y val="4.9298679867986799E-2"/>
          <c:w val="0.93925444068611141"/>
          <c:h val="0.71531210207634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Sheet1!$B$31</c:f>
              <c:strCache>
                <c:ptCount val="1"/>
                <c:pt idx="0">
                  <c:v>Whakatane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Sheet1!$K$29:$S$29</c:f>
              <c:strCache>
                <c:ptCount val="9"/>
                <c:pt idx="0">
                  <c:v>other</c:v>
                </c:pt>
                <c:pt idx="1">
                  <c:v>Environmental protection</c:v>
                </c:pt>
                <c:pt idx="2">
                  <c:v>Planning and regulation</c:v>
                </c:pt>
                <c:pt idx="3">
                  <c:v>Transportation</c:v>
                </c:pt>
                <c:pt idx="4">
                  <c:v>Water supply</c:v>
                </c:pt>
                <c:pt idx="5">
                  <c:v>Recreation and sport</c:v>
                </c:pt>
                <c:pt idx="6">
                  <c:v>Wastewater</c:v>
                </c:pt>
                <c:pt idx="7">
                  <c:v>Roading</c:v>
                </c:pt>
                <c:pt idx="8">
                  <c:v>Council support services</c:v>
                </c:pt>
              </c:strCache>
            </c:strRef>
          </c:cat>
          <c:val>
            <c:numRef>
              <c:f>Sheet1!$K$31:$S$31</c:f>
              <c:numCache>
                <c:formatCode>0%</c:formatCode>
                <c:ptCount val="9"/>
                <c:pt idx="0">
                  <c:v>0.23180254300673148</c:v>
                </c:pt>
                <c:pt idx="1">
                  <c:v>0</c:v>
                </c:pt>
                <c:pt idx="2">
                  <c:v>1.6574420344053851E-2</c:v>
                </c:pt>
                <c:pt idx="3">
                  <c:v>3.6649214659685864E-3</c:v>
                </c:pt>
                <c:pt idx="4">
                  <c:v>6.7015706806282729E-2</c:v>
                </c:pt>
                <c:pt idx="5">
                  <c:v>0.14056843679880329</c:v>
                </c:pt>
                <c:pt idx="6">
                  <c:v>8.694091249065071E-2</c:v>
                </c:pt>
                <c:pt idx="7">
                  <c:v>0.27124906507105462</c:v>
                </c:pt>
                <c:pt idx="8">
                  <c:v>0.18218399401645474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E9-4664-86F6-58BE28F250CD}"/>
            </c:ext>
          </c:extLst>
        </c:ser>
        <c:ser>
          <c:idx val="1"/>
          <c:order val="1"/>
          <c:tx>
            <c:strRef>
              <c:f>Sheet1!$B$33</c:f>
              <c:strCache>
                <c:ptCount val="1"/>
                <c:pt idx="0">
                  <c:v>Opotiki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Sheet1!$K$29:$S$29</c:f>
              <c:strCache>
                <c:ptCount val="9"/>
                <c:pt idx="0">
                  <c:v>other</c:v>
                </c:pt>
                <c:pt idx="1">
                  <c:v>Environmental protection</c:v>
                </c:pt>
                <c:pt idx="2">
                  <c:v>Planning and regulation</c:v>
                </c:pt>
                <c:pt idx="3">
                  <c:v>Transportation</c:v>
                </c:pt>
                <c:pt idx="4">
                  <c:v>Water supply</c:v>
                </c:pt>
                <c:pt idx="5">
                  <c:v>Recreation and sport</c:v>
                </c:pt>
                <c:pt idx="6">
                  <c:v>Wastewater</c:v>
                </c:pt>
                <c:pt idx="7">
                  <c:v>Roading</c:v>
                </c:pt>
                <c:pt idx="8">
                  <c:v>Council support services</c:v>
                </c:pt>
              </c:strCache>
            </c:strRef>
          </c:cat>
          <c:val>
            <c:numRef>
              <c:f>Sheet1!$K$33:$S$33</c:f>
              <c:numCache>
                <c:formatCode>0%</c:formatCode>
                <c:ptCount val="9"/>
                <c:pt idx="0">
                  <c:v>0.24083173111158585</c:v>
                </c:pt>
                <c:pt idx="1">
                  <c:v>2.349925229651784E-2</c:v>
                </c:pt>
                <c:pt idx="2">
                  <c:v>5.846329131951862E-2</c:v>
                </c:pt>
                <c:pt idx="3">
                  <c:v>0</c:v>
                </c:pt>
                <c:pt idx="4">
                  <c:v>6.9856868190557572E-2</c:v>
                </c:pt>
                <c:pt idx="5">
                  <c:v>0.1097343872391939</c:v>
                </c:pt>
                <c:pt idx="6">
                  <c:v>5.0630207220679339E-2</c:v>
                </c:pt>
                <c:pt idx="7">
                  <c:v>0.23136082033753472</c:v>
                </c:pt>
                <c:pt idx="8">
                  <c:v>0.21562344228441216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E9-4664-86F6-58BE28F250CD}"/>
            </c:ext>
          </c:extLst>
        </c:ser>
        <c:ser>
          <c:idx val="2"/>
          <c:order val="2"/>
          <c:tx>
            <c:strRef>
              <c:f>Sheet1!$B$35</c:f>
              <c:strCache>
                <c:ptCount val="1"/>
                <c:pt idx="0">
                  <c:v>Wairoa</c:v>
                </c:pt>
              </c:strCache>
            </c:strRef>
          </c:tx>
          <c:spPr>
            <a:solidFill>
              <a:srgbClr val="C0000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Sheet1!$K$35:$S$35</c:f>
              <c:numCache>
                <c:formatCode>0%</c:formatCode>
                <c:ptCount val="9"/>
                <c:pt idx="0">
                  <c:v>0.19312555990381441</c:v>
                </c:pt>
                <c:pt idx="1">
                  <c:v>0</c:v>
                </c:pt>
                <c:pt idx="2">
                  <c:v>4.4509406384082233E-2</c:v>
                </c:pt>
                <c:pt idx="3">
                  <c:v>3.8662831816681596E-3</c:v>
                </c:pt>
                <c:pt idx="4">
                  <c:v>6.0398887264840398E-2</c:v>
                </c:pt>
                <c:pt idx="5">
                  <c:v>2.6356735348201234E-2</c:v>
                </c:pt>
                <c:pt idx="6">
                  <c:v>7.4119477580272528E-2</c:v>
                </c:pt>
                <c:pt idx="7">
                  <c:v>0.41637983874770146</c:v>
                </c:pt>
                <c:pt idx="8">
                  <c:v>0.18124381158941957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E9-4664-86F6-58BE28F250CD}"/>
            </c:ext>
          </c:extLst>
        </c:ser>
        <c:ser>
          <c:idx val="3"/>
          <c:order val="3"/>
          <c:tx>
            <c:strRef>
              <c:f>Sheet1!$B$37</c:f>
              <c:strCache>
                <c:ptCount val="1"/>
                <c:pt idx="0">
                  <c:v>Far North</c:v>
                </c:pt>
              </c:strCache>
            </c:strRef>
          </c:tx>
          <c:spPr>
            <a:solidFill>
              <a:schemeClr val="accent5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Sheet1!$K$37:$S$37</c:f>
              <c:numCache>
                <c:formatCode>0%</c:formatCode>
                <c:ptCount val="9"/>
                <c:pt idx="0">
                  <c:v>0.18005478925361657</c:v>
                </c:pt>
                <c:pt idx="1">
                  <c:v>1.3457009660210505E-3</c:v>
                </c:pt>
                <c:pt idx="2">
                  <c:v>7.6916422357860337E-2</c:v>
                </c:pt>
                <c:pt idx="3">
                  <c:v>1.55909069063296E-2</c:v>
                </c:pt>
                <c:pt idx="4">
                  <c:v>6.184457153842457E-2</c:v>
                </c:pt>
                <c:pt idx="5">
                  <c:v>5.7586389195943673E-2</c:v>
                </c:pt>
                <c:pt idx="6">
                  <c:v>0.10060075935983083</c:v>
                </c:pt>
                <c:pt idx="7">
                  <c:v>0.28309703465179986</c:v>
                </c:pt>
                <c:pt idx="8">
                  <c:v>0.2229634257701735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E9-4664-86F6-58BE28F250CD}"/>
            </c:ext>
          </c:extLst>
        </c:ser>
        <c:ser>
          <c:idx val="4"/>
          <c:order val="4"/>
          <c:tx>
            <c:strRef>
              <c:f>Sheet1!$B$39</c:f>
              <c:strCache>
                <c:ptCount val="1"/>
                <c:pt idx="0">
                  <c:v>Hastings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Sheet1!$K$39:$S$39</c:f>
              <c:numCache>
                <c:formatCode>0%</c:formatCode>
                <c:ptCount val="9"/>
                <c:pt idx="0">
                  <c:v>0.24717403715251857</c:v>
                </c:pt>
                <c:pt idx="1">
                  <c:v>0</c:v>
                </c:pt>
                <c:pt idx="2">
                  <c:v>5.9804136840718461E-2</c:v>
                </c:pt>
                <c:pt idx="3">
                  <c:v>5.1117649642088625E-3</c:v>
                </c:pt>
                <c:pt idx="4">
                  <c:v>6.0216942602432919E-2</c:v>
                </c:pt>
                <c:pt idx="5">
                  <c:v>0.13529489262658645</c:v>
                </c:pt>
                <c:pt idx="6">
                  <c:v>0.11678889815994027</c:v>
                </c:pt>
                <c:pt idx="7">
                  <c:v>0.22742084229941592</c:v>
                </c:pt>
                <c:pt idx="8">
                  <c:v>0.14818848535417856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E9-4664-86F6-58BE28F250CD}"/>
            </c:ext>
          </c:extLst>
        </c:ser>
        <c:ser>
          <c:idx val="6"/>
          <c:order val="6"/>
          <c:tx>
            <c:strRef>
              <c:f>Sheet1!$B$41</c:f>
              <c:strCache>
                <c:ptCount val="1"/>
                <c:pt idx="0">
                  <c:v>Tasman</c:v>
                </c:pt>
              </c:strCache>
            </c:strRef>
          </c:tx>
          <c:spPr>
            <a:solidFill>
              <a:schemeClr val="accent3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Sheet1!$K$41:$S$41</c:f>
            </c:numRef>
          </c:val>
          <c:extLst>
            <c:ext xmlns:c16="http://schemas.microsoft.com/office/drawing/2014/chart" uri="{C3380CC4-5D6E-409C-BE32-E72D297353CC}">
              <c16:uniqueId val="{00000005-CBE9-4664-86F6-58BE28F250CD}"/>
            </c:ext>
          </c:extLst>
        </c:ser>
        <c:ser>
          <c:idx val="7"/>
          <c:order val="7"/>
          <c:tx>
            <c:strRef>
              <c:f>Sheet1!$B$43</c:f>
              <c:strCache>
                <c:ptCount val="1"/>
                <c:pt idx="0">
                  <c:v>Marlborough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Sheet1!$K$43:$S$43</c:f>
            </c:numRef>
          </c:val>
          <c:extLst>
            <c:ext xmlns:c16="http://schemas.microsoft.com/office/drawing/2014/chart" uri="{C3380CC4-5D6E-409C-BE32-E72D297353CC}">
              <c16:uniqueId val="{00000006-CBE9-4664-86F6-58BE28F250CD}"/>
            </c:ext>
          </c:extLst>
        </c:ser>
        <c:ser>
          <c:idx val="8"/>
          <c:order val="8"/>
          <c:tx>
            <c:strRef>
              <c:f>Sheet1!$B$4</c:f>
              <c:strCache>
                <c:ptCount val="1"/>
                <c:pt idx="0">
                  <c:v>Gisborne District Council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Sheet1!$K$5:$S$5</c:f>
              <c:numCache>
                <c:formatCode>0%</c:formatCode>
                <c:ptCount val="9"/>
                <c:pt idx="0">
                  <c:v>0.19793743768693919</c:v>
                </c:pt>
                <c:pt idx="1">
                  <c:v>8.0726570289132604E-2</c:v>
                </c:pt>
                <c:pt idx="2">
                  <c:v>8.0093054170820868E-2</c:v>
                </c:pt>
                <c:pt idx="3">
                  <c:v>1.6544117647058824E-2</c:v>
                </c:pt>
                <c:pt idx="4">
                  <c:v>5.0691674975074777E-2</c:v>
                </c:pt>
                <c:pt idx="5">
                  <c:v>6.5459870388833497E-2</c:v>
                </c:pt>
                <c:pt idx="6">
                  <c:v>0.1067734297108674</c:v>
                </c:pt>
                <c:pt idx="7">
                  <c:v>0.33548313393153872</c:v>
                </c:pt>
                <c:pt idx="8">
                  <c:v>6.6290711199734134E-2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BE9-4664-86F6-58BE28F250C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52683552"/>
        <c:axId val="1602656864"/>
        <c:extLst>
          <c:ext xmlns:c15="http://schemas.microsoft.com/office/drawing/2012/chart" uri="{02D57815-91ED-43cb-92C2-25804820EDAC}">
            <c15:filteredBarSeries>
              <c15:ser>
                <c:idx val="5"/>
                <c:order val="5"/>
                <c:tx>
                  <c:strRef>
                    <c:extLst>
                      <c:ext uri="{02D57815-91ED-43cb-92C2-25804820EDAC}">
                        <c15:formulaRef>
                          <c15:sqref>Sheet1!$B$48</c15:sqref>
                        </c15:formulaRef>
                      </c:ext>
                    </c:extLst>
                    <c:strCache>
                      <c:ptCount val="1"/>
                      <c:pt idx="0">
                        <c:v>Nelson City Council</c:v>
                      </c:pt>
                    </c:strCache>
                  </c:strRef>
                </c:tx>
                <c:spPr>
                  <a:solidFill>
                    <a:schemeClr val="accent3">
                      <a:lumMod val="7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delete val="1"/>
                </c:dLbls>
                <c:val>
                  <c:numRef>
                    <c:extLst>
                      <c:ext uri="{02D57815-91ED-43cb-92C2-25804820EDAC}">
                        <c15:formulaRef>
                          <c15:sqref>Sheet1!$K$48:$S$48</c15:sqref>
                        </c15:formulaRef>
                      </c:ext>
                    </c:extLst>
                    <c:numCache>
                      <c:formatCode>0%</c:formatCode>
                      <c:ptCount val="9"/>
                      <c:pt idx="0">
                        <c:v>0.25948806676505015</c:v>
                      </c:pt>
                      <c:pt idx="1">
                        <c:v>1.0533815073024274E-2</c:v>
                      </c:pt>
                      <c:pt idx="2">
                        <c:v>0.10603022746933999</c:v>
                      </c:pt>
                      <c:pt idx="3">
                        <c:v>4.2786626634776857E-2</c:v>
                      </c:pt>
                      <c:pt idx="4">
                        <c:v>0.10510406595084219</c:v>
                      </c:pt>
                      <c:pt idx="5">
                        <c:v>0.1338761386188998</c:v>
                      </c:pt>
                      <c:pt idx="6">
                        <c:v>0.11638084575848558</c:v>
                      </c:pt>
                      <c:pt idx="7">
                        <c:v>0.13220701236578292</c:v>
                      </c:pt>
                      <c:pt idx="8">
                        <c:v>9.3593201363798284E-2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8-CBE9-4664-86F6-58BE28F250CD}"/>
                  </c:ext>
                </c:extLst>
              </c15:ser>
            </c15:filteredBarSeries>
          </c:ext>
        </c:extLst>
      </c:barChart>
      <c:catAx>
        <c:axId val="145268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2656864"/>
        <c:crosses val="autoZero"/>
        <c:auto val="1"/>
        <c:lblAlgn val="ctr"/>
        <c:lblOffset val="100"/>
        <c:noMultiLvlLbl val="0"/>
      </c:catAx>
      <c:valAx>
        <c:axId val="160265686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2683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DEF2A8-5B34-4906-B95A-0324C9849CFB}" type="doc">
      <dgm:prSet loTypeId="urn:microsoft.com/office/officeart/2005/8/layout/default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44649EA-183C-41EA-A5D7-E6315AC3C3E1}">
      <dgm:prSet custT="1"/>
      <dgm:spPr/>
      <dgm:t>
        <a:bodyPr/>
        <a:lstStyle/>
        <a:p>
          <a:r>
            <a:rPr lang="en-NZ" sz="2400" dirty="0"/>
            <a:t>Uniform Annual General Charge</a:t>
          </a:r>
          <a:endParaRPr lang="en-US" sz="2400" dirty="0"/>
        </a:p>
      </dgm:t>
    </dgm:pt>
    <dgm:pt modelId="{08FE3F26-8F50-4EEF-BF4B-5C91CB6A3E54}" type="parTrans" cxnId="{F2E11F75-EC50-4DFC-9C49-7ED29CDDF55D}">
      <dgm:prSet/>
      <dgm:spPr/>
      <dgm:t>
        <a:bodyPr/>
        <a:lstStyle/>
        <a:p>
          <a:endParaRPr lang="en-US"/>
        </a:p>
      </dgm:t>
    </dgm:pt>
    <dgm:pt modelId="{1DAF9DE3-EC24-41A3-81E5-1BBF912EC95B}" type="sibTrans" cxnId="{F2E11F75-EC50-4DFC-9C49-7ED29CDDF55D}">
      <dgm:prSet/>
      <dgm:spPr/>
      <dgm:t>
        <a:bodyPr/>
        <a:lstStyle/>
        <a:p>
          <a:endParaRPr lang="en-US"/>
        </a:p>
      </dgm:t>
    </dgm:pt>
    <dgm:pt modelId="{C2F27AC2-AA0E-4177-AFAD-05C3D34B2438}">
      <dgm:prSet custT="1"/>
      <dgm:spPr/>
      <dgm:t>
        <a:bodyPr/>
        <a:lstStyle/>
        <a:p>
          <a:r>
            <a:rPr lang="en-NZ" sz="2400" dirty="0"/>
            <a:t>The General Rate</a:t>
          </a:r>
          <a:endParaRPr lang="en-US" sz="2400" dirty="0"/>
        </a:p>
      </dgm:t>
    </dgm:pt>
    <dgm:pt modelId="{E5D85517-1E09-4868-814A-B12017CA2281}" type="parTrans" cxnId="{8FFE53E6-AC14-4C19-A962-CCAD4C410EBD}">
      <dgm:prSet/>
      <dgm:spPr/>
      <dgm:t>
        <a:bodyPr/>
        <a:lstStyle/>
        <a:p>
          <a:endParaRPr lang="en-US"/>
        </a:p>
      </dgm:t>
    </dgm:pt>
    <dgm:pt modelId="{4A4DBB2C-B107-4FD0-91B1-18145525D2BB}" type="sibTrans" cxnId="{8FFE53E6-AC14-4C19-A962-CCAD4C410EBD}">
      <dgm:prSet/>
      <dgm:spPr/>
      <dgm:t>
        <a:bodyPr/>
        <a:lstStyle/>
        <a:p>
          <a:endParaRPr lang="en-US"/>
        </a:p>
      </dgm:t>
    </dgm:pt>
    <dgm:pt modelId="{A7FDF7E3-77B3-48B5-92A5-3C208DA90B95}" type="pres">
      <dgm:prSet presAssocID="{73DEF2A8-5B34-4906-B95A-0324C9849CFB}" presName="diagram" presStyleCnt="0">
        <dgm:presLayoutVars>
          <dgm:dir/>
          <dgm:resizeHandles val="exact"/>
        </dgm:presLayoutVars>
      </dgm:prSet>
      <dgm:spPr/>
    </dgm:pt>
    <dgm:pt modelId="{B6E24C1D-4CB8-44DB-B376-3E171C2A32B6}" type="pres">
      <dgm:prSet presAssocID="{444649EA-183C-41EA-A5D7-E6315AC3C3E1}" presName="node" presStyleLbl="node1" presStyleIdx="0" presStyleCnt="2" custScaleX="136823" custScaleY="44326" custLinFactNeighborX="2194" custLinFactNeighborY="1629">
        <dgm:presLayoutVars>
          <dgm:bulletEnabled val="1"/>
        </dgm:presLayoutVars>
      </dgm:prSet>
      <dgm:spPr/>
    </dgm:pt>
    <dgm:pt modelId="{988C58CD-26E5-42AE-87B5-953FE3A493A2}" type="pres">
      <dgm:prSet presAssocID="{1DAF9DE3-EC24-41A3-81E5-1BBF912EC95B}" presName="sibTrans" presStyleCnt="0"/>
      <dgm:spPr/>
    </dgm:pt>
    <dgm:pt modelId="{1BAA370D-187C-4EBB-8BFC-81562C8F4DDE}" type="pres">
      <dgm:prSet presAssocID="{C2F27AC2-AA0E-4177-AFAD-05C3D34B2438}" presName="node" presStyleLbl="node1" presStyleIdx="1" presStyleCnt="2" custScaleX="141612" custScaleY="44326" custLinFactNeighborX="-2606" custLinFactNeighborY="1475">
        <dgm:presLayoutVars>
          <dgm:bulletEnabled val="1"/>
        </dgm:presLayoutVars>
      </dgm:prSet>
      <dgm:spPr/>
    </dgm:pt>
  </dgm:ptLst>
  <dgm:cxnLst>
    <dgm:cxn modelId="{AAA88D2C-236C-44F8-9C19-2C28BDC3FD58}" type="presOf" srcId="{444649EA-183C-41EA-A5D7-E6315AC3C3E1}" destId="{B6E24C1D-4CB8-44DB-B376-3E171C2A32B6}" srcOrd="0" destOrd="0" presId="urn:microsoft.com/office/officeart/2005/8/layout/default"/>
    <dgm:cxn modelId="{2964FD3F-60AC-4625-8887-0E783C5407C1}" type="presOf" srcId="{C2F27AC2-AA0E-4177-AFAD-05C3D34B2438}" destId="{1BAA370D-187C-4EBB-8BFC-81562C8F4DDE}" srcOrd="0" destOrd="0" presId="urn:microsoft.com/office/officeart/2005/8/layout/default"/>
    <dgm:cxn modelId="{0F636A45-3BAB-4D01-A94B-DCBCA0B38CCE}" type="presOf" srcId="{73DEF2A8-5B34-4906-B95A-0324C9849CFB}" destId="{A7FDF7E3-77B3-48B5-92A5-3C208DA90B95}" srcOrd="0" destOrd="0" presId="urn:microsoft.com/office/officeart/2005/8/layout/default"/>
    <dgm:cxn modelId="{F2E11F75-EC50-4DFC-9C49-7ED29CDDF55D}" srcId="{73DEF2A8-5B34-4906-B95A-0324C9849CFB}" destId="{444649EA-183C-41EA-A5D7-E6315AC3C3E1}" srcOrd="0" destOrd="0" parTransId="{08FE3F26-8F50-4EEF-BF4B-5C91CB6A3E54}" sibTransId="{1DAF9DE3-EC24-41A3-81E5-1BBF912EC95B}"/>
    <dgm:cxn modelId="{8FFE53E6-AC14-4C19-A962-CCAD4C410EBD}" srcId="{73DEF2A8-5B34-4906-B95A-0324C9849CFB}" destId="{C2F27AC2-AA0E-4177-AFAD-05C3D34B2438}" srcOrd="1" destOrd="0" parTransId="{E5D85517-1E09-4868-814A-B12017CA2281}" sibTransId="{4A4DBB2C-B107-4FD0-91B1-18145525D2BB}"/>
    <dgm:cxn modelId="{3A8E1E9A-C6C6-4AB2-9F90-977FF5CAD56D}" type="presParOf" srcId="{A7FDF7E3-77B3-48B5-92A5-3C208DA90B95}" destId="{B6E24C1D-4CB8-44DB-B376-3E171C2A32B6}" srcOrd="0" destOrd="0" presId="urn:microsoft.com/office/officeart/2005/8/layout/default"/>
    <dgm:cxn modelId="{64176418-C768-4C30-9501-4DDC79C3D65A}" type="presParOf" srcId="{A7FDF7E3-77B3-48B5-92A5-3C208DA90B95}" destId="{988C58CD-26E5-42AE-87B5-953FE3A493A2}" srcOrd="1" destOrd="0" presId="urn:microsoft.com/office/officeart/2005/8/layout/default"/>
    <dgm:cxn modelId="{7F44D934-A1B4-44EA-B214-F310B7D9166B}" type="presParOf" srcId="{A7FDF7E3-77B3-48B5-92A5-3C208DA90B95}" destId="{1BAA370D-187C-4EBB-8BFC-81562C8F4DDE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24C1D-4CB8-44DB-B376-3E171C2A32B6}">
      <dsp:nvSpPr>
        <dsp:cNvPr id="0" name=""/>
        <dsp:cNvSpPr/>
      </dsp:nvSpPr>
      <dsp:spPr>
        <a:xfrm>
          <a:off x="62589" y="312566"/>
          <a:ext cx="3889280" cy="75599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2400" kern="1200" dirty="0"/>
            <a:t>Uniform Annual General Charge</a:t>
          </a:r>
          <a:endParaRPr lang="en-US" sz="2400" kern="1200" dirty="0"/>
        </a:p>
      </dsp:txBody>
      <dsp:txXfrm>
        <a:off x="62589" y="312566"/>
        <a:ext cx="3889280" cy="755996"/>
      </dsp:txXfrm>
    </dsp:sp>
    <dsp:sp modelId="{1BAA370D-187C-4EBB-8BFC-81562C8F4DDE}">
      <dsp:nvSpPr>
        <dsp:cNvPr id="0" name=""/>
        <dsp:cNvSpPr/>
      </dsp:nvSpPr>
      <dsp:spPr>
        <a:xfrm>
          <a:off x="4099682" y="309939"/>
          <a:ext cx="4025410" cy="755996"/>
        </a:xfrm>
        <a:prstGeom prst="rect">
          <a:avLst/>
        </a:prstGeom>
        <a:solidFill>
          <a:schemeClr val="accent5">
            <a:hueOff val="-3308557"/>
            <a:satOff val="-17770"/>
            <a:lumOff val="6078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NZ" sz="2400" kern="1200" dirty="0"/>
            <a:t>The General Rate</a:t>
          </a:r>
          <a:endParaRPr lang="en-US" sz="2400" kern="1200" dirty="0"/>
        </a:p>
      </dsp:txBody>
      <dsp:txXfrm>
        <a:off x="4099682" y="309939"/>
        <a:ext cx="4025410" cy="755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CDDF3-C601-4ED6-A7BC-CA6F9A4A388D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A110D-4E2F-43D5-AF79-5ACD2957A85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66241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Maori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91961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31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24996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66050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7662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3364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0975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Drainage</a:t>
            </a:r>
          </a:p>
          <a:p>
            <a:r>
              <a:rPr lang="en-NZ" dirty="0"/>
              <a:t>Take out waste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1291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2405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Take rural town</a:t>
            </a:r>
          </a:p>
          <a:p>
            <a:endParaRPr lang="en-NZ" dirty="0"/>
          </a:p>
          <a:p>
            <a:r>
              <a:rPr lang="en-NZ" dirty="0"/>
              <a:t>Low value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17725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13274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NZ" sz="1800" b="0" i="0" u="none" strike="noStrike" dirty="0">
                <a:effectLst/>
                <a:latin typeface="Arial" panose="020B0604020202020204" pitchFamily="34" charset="0"/>
              </a:rPr>
              <a:t>$2,425 – is 5% threshold - of 10 homes (not all serviced) paying the Wairoa residential rate fall below this threshold.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NZ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NZ" sz="1800" b="0" i="0" u="none" strike="noStrike" dirty="0">
                <a:effectLst/>
                <a:latin typeface="Arial" panose="020B0604020202020204" pitchFamily="34" charset="0"/>
              </a:rPr>
              <a:t>What about Covid, How will that impact.  What about rates rebate – is it enough</a:t>
            </a:r>
          </a:p>
          <a:p>
            <a:r>
              <a:rPr lang="en-NZ" sz="1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Wairoa District are 2013 Census ($42,400) and 2018 Census ($48,500)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5869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Drainage</a:t>
            </a:r>
          </a:p>
          <a:p>
            <a:r>
              <a:rPr lang="en-NZ" dirty="0"/>
              <a:t>Take out waste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CA110D-4E2F-43D5-AF79-5ACD2957A85C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908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1 col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4"/>
          <p:cNvSpPr/>
          <p:nvPr userDrawn="1"/>
        </p:nvSpPr>
        <p:spPr>
          <a:xfrm>
            <a:off x="1840675" y="0"/>
            <a:ext cx="103513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56DEFBE-3532-F942-9903-6EA17425C7C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25683" y="1829087"/>
            <a:ext cx="9475767" cy="3887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729002-E665-C746-8EE8-461AC03AD2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5226" y="0"/>
            <a:ext cx="1855901" cy="685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DC0A0AB-27C9-884C-9556-5C07CF61F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6288"/>
          <a:stretch/>
        </p:blipFill>
        <p:spPr>
          <a:xfrm>
            <a:off x="-15226" y="5072863"/>
            <a:ext cx="2860026" cy="1809989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A8068874-7E91-4C41-8614-E7D0BD4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6934" y="5808033"/>
            <a:ext cx="525066" cy="524666"/>
          </a:xfrm>
          <a:prstGeom prst="rect">
            <a:avLst/>
          </a:prstGeom>
          <a:solidFill>
            <a:schemeClr val="accent4"/>
          </a:solidFill>
          <a:effectLst>
            <a:outerShdw blurRad="203200" dist="38100" dir="5400000" algn="ctr" rotWithShape="0">
              <a:schemeClr val="bg1">
                <a:alpha val="20000"/>
              </a:scheme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B0EBB0C0-3F18-9942-82BC-308420F244C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28"/>
          <p:cNvSpPr/>
          <p:nvPr userDrawn="1"/>
        </p:nvSpPr>
        <p:spPr>
          <a:xfrm>
            <a:off x="628650" y="524700"/>
            <a:ext cx="10972800" cy="1075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5" name="Shape 29"/>
          <p:cNvSpPr txBox="1">
            <a:spLocks noGrp="1"/>
          </p:cNvSpPr>
          <p:nvPr>
            <p:ph type="title"/>
          </p:nvPr>
        </p:nvSpPr>
        <p:spPr>
          <a:xfrm>
            <a:off x="628650" y="524633"/>
            <a:ext cx="9933617" cy="10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6181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.xml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chart" Target="../charts/chart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6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microsoft.com/office/2007/relationships/hdphoto" Target="../media/hdphoto8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9.wdp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0.png"/><Relationship Id="rId3" Type="http://schemas.microsoft.com/office/2007/relationships/hdphoto" Target="../media/hdphoto2.wdp"/><Relationship Id="rId7" Type="http://schemas.openxmlformats.org/officeDocument/2006/relationships/image" Target="../media/image14.png"/><Relationship Id="rId12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5.wdp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E4D1C-4803-48D3-A507-996260F497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/>
              <a:t>Why are we Doing a Rates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51C75-9198-4817-AC8C-9AE2E6DEF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NZ" sz="2400" dirty="0">
                <a:solidFill>
                  <a:schemeClr val="tx2">
                    <a:lumMod val="75000"/>
                  </a:schemeClr>
                </a:solidFill>
              </a:rPr>
              <a:t>Who should pay How Much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82DD8BF-60BE-4DBD-A219-A4E907BDC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E25D1E-BF06-43A0-9D7E-ED1B1F854098}"/>
              </a:ext>
            </a:extLst>
          </p:cNvPr>
          <p:cNvSpPr txBox="1"/>
          <p:nvPr/>
        </p:nvSpPr>
        <p:spPr>
          <a:xfrm>
            <a:off x="5299184" y="572556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Stephen Halliwell</a:t>
            </a:r>
          </a:p>
        </p:txBody>
      </p:sp>
    </p:spTree>
    <p:extLst>
      <p:ext uri="{BB962C8B-B14F-4D97-AF65-F5344CB8AC3E}">
        <p14:creationId xmlns:p14="http://schemas.microsoft.com/office/powerpoint/2010/main" val="1799760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sz="2400" dirty="0"/>
              <a:t>Funding overview – </a:t>
            </a:r>
            <a:br>
              <a:rPr lang="en-NZ" sz="2400" dirty="0"/>
            </a:br>
            <a:r>
              <a:rPr lang="en-NZ" sz="2400" dirty="0"/>
              <a:t>rates as the main funding source</a:t>
            </a:r>
            <a:endParaRPr lang="en-US" dirty="0">
              <a:solidFill>
                <a:srgbClr val="FFFFFF"/>
              </a:solidFill>
              <a:highlight>
                <a:srgbClr val="FFFF00"/>
              </a:highlight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EA1B259-AF8E-4ED2-83AB-90C2489BF7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162270"/>
              </p:ext>
            </p:extLst>
          </p:nvPr>
        </p:nvGraphicFramePr>
        <p:xfrm>
          <a:off x="3028751" y="1874983"/>
          <a:ext cx="7656945" cy="4137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4F6DEBF-3806-4D30-88B4-6EED06D3F3F8}"/>
              </a:ext>
            </a:extLst>
          </p:cNvPr>
          <p:cNvSpPr txBox="1"/>
          <p:nvPr/>
        </p:nvSpPr>
        <p:spPr>
          <a:xfrm>
            <a:off x="9572462" y="4556325"/>
            <a:ext cx="825572" cy="37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Good</a:t>
            </a:r>
          </a:p>
        </p:txBody>
      </p:sp>
    </p:spTree>
    <p:extLst>
      <p:ext uri="{BB962C8B-B14F-4D97-AF65-F5344CB8AC3E}">
        <p14:creationId xmlns:p14="http://schemas.microsoft.com/office/powerpoint/2010/main" val="4091210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</a:rPr>
              <a:t>FUNDING Sources – </a:t>
            </a:r>
            <a:r>
              <a:rPr lang="en-US" dirty="0">
                <a:solidFill>
                  <a:srgbClr val="FFFFFF"/>
                </a:solidFill>
              </a:rPr>
              <a:t>Cohort Comparison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6753437-39FF-4BB2-AE2F-2922D7BE8A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785950"/>
              </p:ext>
            </p:extLst>
          </p:nvPr>
        </p:nvGraphicFramePr>
        <p:xfrm>
          <a:off x="2427827" y="1847850"/>
          <a:ext cx="4099560" cy="20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397228C-B85E-46E9-B3EA-81FFAF8E2C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300032"/>
              </p:ext>
            </p:extLst>
          </p:nvPr>
        </p:nvGraphicFramePr>
        <p:xfrm>
          <a:off x="2427827" y="4099527"/>
          <a:ext cx="4099560" cy="201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11DA3801-441E-4800-822E-943E9AF045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4531668"/>
              </p:ext>
            </p:extLst>
          </p:nvPr>
        </p:nvGraphicFramePr>
        <p:xfrm>
          <a:off x="6907564" y="4099527"/>
          <a:ext cx="409956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BD352E3F-825E-4AA4-B366-D49F75E4CB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5335307"/>
              </p:ext>
            </p:extLst>
          </p:nvPr>
        </p:nvGraphicFramePr>
        <p:xfrm>
          <a:off x="6907564" y="1847850"/>
          <a:ext cx="4099560" cy="20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7D3E4392-81A0-473F-91B2-00719B078224}"/>
              </a:ext>
            </a:extLst>
          </p:cNvPr>
          <p:cNvSpPr/>
          <p:nvPr/>
        </p:nvSpPr>
        <p:spPr>
          <a:xfrm>
            <a:off x="3772554" y="2498597"/>
            <a:ext cx="2105732" cy="14463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836FF3-BA95-47B3-97AE-C11811C1B7C5}"/>
              </a:ext>
            </a:extLst>
          </p:cNvPr>
          <p:cNvSpPr txBox="1"/>
          <p:nvPr/>
        </p:nvSpPr>
        <p:spPr>
          <a:xfrm>
            <a:off x="4645152" y="2498597"/>
            <a:ext cx="825572" cy="37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Good</a:t>
            </a:r>
          </a:p>
        </p:txBody>
      </p:sp>
    </p:spTree>
    <p:extLst>
      <p:ext uri="{BB962C8B-B14F-4D97-AF65-F5344CB8AC3E}">
        <p14:creationId xmlns:p14="http://schemas.microsoft.com/office/powerpoint/2010/main" val="400981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ACDC1498-BFE3-427E-9AB4-857AE1C51E9B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258424693"/>
              </p:ext>
            </p:extLst>
          </p:nvPr>
        </p:nvGraphicFramePr>
        <p:xfrm>
          <a:off x="8366382" y="2188367"/>
          <a:ext cx="3222436" cy="312477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611218">
                  <a:extLst>
                    <a:ext uri="{9D8B030D-6E8A-4147-A177-3AD203B41FA5}">
                      <a16:colId xmlns:a16="http://schemas.microsoft.com/office/drawing/2014/main" val="4036985225"/>
                    </a:ext>
                  </a:extLst>
                </a:gridCol>
                <a:gridCol w="1611218">
                  <a:extLst>
                    <a:ext uri="{9D8B030D-6E8A-4147-A177-3AD203B41FA5}">
                      <a16:colId xmlns:a16="http://schemas.microsoft.com/office/drawing/2014/main" val="1427479175"/>
                    </a:ext>
                  </a:extLst>
                </a:gridCol>
              </a:tblGrid>
              <a:tr h="347270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Fixed Rate</a:t>
                      </a:r>
                      <a:endParaRPr lang="en-NZ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NZ" sz="18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$</a:t>
                      </a:r>
                      <a:endParaRPr lang="en-NZ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022209"/>
                  </a:ext>
                </a:extLst>
              </a:tr>
              <a:tr h="347270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effectLst/>
                        </a:rPr>
                        <a:t>UAGC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defTabSz="1520825" fontAlgn="b">
                        <a:tabLst/>
                      </a:pPr>
                      <a:r>
                        <a:rPr lang="en-NZ" sz="1800" b="1" u="none" strike="noStrike" dirty="0">
                          <a:effectLst/>
                        </a:rPr>
                        <a:t>726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2610935679"/>
                  </a:ext>
                </a:extLst>
              </a:tr>
              <a:tr h="347270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effectLst/>
                        </a:rPr>
                        <a:t>Water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1800" b="1" u="none" strike="noStrike" dirty="0">
                          <a:effectLst/>
                        </a:rPr>
                        <a:t>669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4067175037"/>
                  </a:ext>
                </a:extLst>
              </a:tr>
              <a:tr h="347270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effectLst/>
                        </a:rPr>
                        <a:t>Sewerage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1259625285"/>
                  </a:ext>
                </a:extLst>
              </a:tr>
              <a:tr h="580667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effectLst/>
                        </a:rPr>
                        <a:t>Waste management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1800" b="1" u="none" strike="noStrike" dirty="0">
                          <a:effectLst/>
                        </a:rPr>
                        <a:t>319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1318786642"/>
                  </a:ext>
                </a:extLst>
              </a:tr>
              <a:tr h="577515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Drainage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3631372960"/>
                  </a:ext>
                </a:extLst>
              </a:tr>
              <a:tr h="577515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1800" b="1" u="none" strike="noStrike" dirty="0">
                          <a:effectLst/>
                        </a:rPr>
                        <a:t>$2,487</a:t>
                      </a:r>
                      <a:endParaRPr lang="en-N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454334466"/>
                  </a:ext>
                </a:extLst>
              </a:tr>
            </a:tbl>
          </a:graphicData>
        </a:graphic>
      </p:graphicFrame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sz="2400" dirty="0"/>
              <a:t>Rates Funding – </a:t>
            </a:r>
            <a:br>
              <a:rPr lang="en-NZ" sz="2400" dirty="0"/>
            </a:br>
            <a:r>
              <a:rPr lang="en-NZ" sz="2400" dirty="0"/>
              <a:t>variable v’s fixed rates - housing</a:t>
            </a: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0E1842B-4243-4126-8D4A-2BC574DC81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986997"/>
              </p:ext>
            </p:extLst>
          </p:nvPr>
        </p:nvGraphicFramePr>
        <p:xfrm>
          <a:off x="2011680" y="1829087"/>
          <a:ext cx="5750560" cy="4615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8C2B20F-942B-49E3-B38E-8102121AE37C}"/>
              </a:ext>
            </a:extLst>
          </p:cNvPr>
          <p:cNvSpPr txBox="1"/>
          <p:nvPr/>
        </p:nvSpPr>
        <p:spPr>
          <a:xfrm>
            <a:off x="2471493" y="6355278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$108,000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6BAA77-EE77-4A89-97C5-B379F7343041}"/>
              </a:ext>
            </a:extLst>
          </p:cNvPr>
          <p:cNvSpPr txBox="1"/>
          <p:nvPr/>
        </p:nvSpPr>
        <p:spPr>
          <a:xfrm>
            <a:off x="4314544" y="6355278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$180,000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0E6130-9ED3-4C1B-A202-145CB31E5CFA}"/>
              </a:ext>
            </a:extLst>
          </p:cNvPr>
          <p:cNvSpPr txBox="1"/>
          <p:nvPr/>
        </p:nvSpPr>
        <p:spPr>
          <a:xfrm>
            <a:off x="6245962" y="6355278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$475,000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9DF7ED-C445-429A-8A2D-AE5A5870FC9A}"/>
              </a:ext>
            </a:extLst>
          </p:cNvPr>
          <p:cNvSpPr txBox="1"/>
          <p:nvPr/>
        </p:nvSpPr>
        <p:spPr>
          <a:xfrm>
            <a:off x="2569193" y="2468642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$2,996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D6FD00-144A-4434-B215-C0202F2DE4E7}"/>
              </a:ext>
            </a:extLst>
          </p:cNvPr>
          <p:cNvSpPr txBox="1"/>
          <p:nvPr/>
        </p:nvSpPr>
        <p:spPr>
          <a:xfrm>
            <a:off x="4419774" y="2468642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$3,489	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0793B8-6221-485A-A297-06197ED5EE8E}"/>
              </a:ext>
            </a:extLst>
          </p:cNvPr>
          <p:cNvSpPr txBox="1"/>
          <p:nvPr/>
        </p:nvSpPr>
        <p:spPr>
          <a:xfrm>
            <a:off x="6270356" y="2468642"/>
            <a:ext cx="1212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$4,712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966A64-98E2-46E0-AB83-9841D4BEC0B0}"/>
              </a:ext>
            </a:extLst>
          </p:cNvPr>
          <p:cNvSpPr txBox="1"/>
          <p:nvPr/>
        </p:nvSpPr>
        <p:spPr>
          <a:xfrm>
            <a:off x="9517563" y="5531188"/>
            <a:ext cx="207125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dirty="0"/>
              <a:t>Plus CV &amp; LV rates</a:t>
            </a:r>
          </a:p>
        </p:txBody>
      </p:sp>
    </p:spTree>
    <p:extLst>
      <p:ext uri="{BB962C8B-B14F-4D97-AF65-F5344CB8AC3E}">
        <p14:creationId xmlns:p14="http://schemas.microsoft.com/office/powerpoint/2010/main" val="1440837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3B6402C-CD1B-4E27-9123-C988EF16F3A6}"/>
              </a:ext>
            </a:extLst>
          </p:cNvPr>
          <p:cNvGrpSpPr>
            <a:grpSpLocks noChangeAspect="1"/>
          </p:cNvGrpSpPr>
          <p:nvPr/>
        </p:nvGrpSpPr>
        <p:grpSpPr>
          <a:xfrm>
            <a:off x="3717984" y="215617"/>
            <a:ext cx="4756032" cy="5256000"/>
            <a:chOff x="7040427" y="2664177"/>
            <a:chExt cx="2140113" cy="236508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965DD59-F7A4-4954-899F-23FFC9C31FE9}"/>
                </a:ext>
              </a:extLst>
            </p:cNvPr>
            <p:cNvSpPr/>
            <p:nvPr/>
          </p:nvSpPr>
          <p:spPr>
            <a:xfrm>
              <a:off x="7480484" y="2664177"/>
              <a:ext cx="1260000" cy="1260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2" name="Rectangle 11" descr="Money">
              <a:extLst>
                <a:ext uri="{FF2B5EF4-FFF2-40B4-BE49-F238E27FC236}">
                  <a16:creationId xmlns:a16="http://schemas.microsoft.com/office/drawing/2014/main" id="{CDBB98C0-F024-42A2-9402-291BBEE2227B}"/>
                </a:ext>
              </a:extLst>
            </p:cNvPr>
            <p:cNvSpPr/>
            <p:nvPr/>
          </p:nvSpPr>
          <p:spPr>
            <a:xfrm>
              <a:off x="7660484" y="2803288"/>
              <a:ext cx="900000" cy="90000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FDD853B-B628-4585-B415-AAC28EF0CD85}"/>
                </a:ext>
              </a:extLst>
            </p:cNvPr>
            <p:cNvSpPr/>
            <p:nvPr/>
          </p:nvSpPr>
          <p:spPr>
            <a:xfrm>
              <a:off x="7040427" y="4309265"/>
              <a:ext cx="2140113" cy="720000"/>
            </a:xfrm>
            <a:custGeom>
              <a:avLst/>
              <a:gdLst>
                <a:gd name="connsiteX0" fmla="*/ 0 w 2053312"/>
                <a:gd name="connsiteY0" fmla="*/ 0 h 720000"/>
                <a:gd name="connsiteX1" fmla="*/ 2053312 w 2053312"/>
                <a:gd name="connsiteY1" fmla="*/ 0 h 720000"/>
                <a:gd name="connsiteX2" fmla="*/ 2053312 w 2053312"/>
                <a:gd name="connsiteY2" fmla="*/ 720000 h 720000"/>
                <a:gd name="connsiteX3" fmla="*/ 0 w 2053312"/>
                <a:gd name="connsiteY3" fmla="*/ 720000 h 720000"/>
                <a:gd name="connsiteX4" fmla="*/ 0 w 2053312"/>
                <a:gd name="connsiteY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3312" h="720000">
                  <a:moveTo>
                    <a:pt x="0" y="0"/>
                  </a:moveTo>
                  <a:lnTo>
                    <a:pt x="2053312" y="0"/>
                  </a:lnTo>
                  <a:lnTo>
                    <a:pt x="2053312" y="720000"/>
                  </a:lnTo>
                  <a:lnTo>
                    <a:pt x="0" y="720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NZ" sz="5400" kern="1200" dirty="0"/>
                <a:t>Incomes and Affordability</a:t>
              </a:r>
              <a:endParaRPr lang="en-US" sz="5400" kern="120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9169E-0859-4C0C-ADDF-45B763BC6099}"/>
              </a:ext>
            </a:extLst>
          </p:cNvPr>
          <p:cNvSpPr txBox="1"/>
          <p:nvPr/>
        </p:nvSpPr>
        <p:spPr>
          <a:xfrm>
            <a:off x="3517231" y="5804034"/>
            <a:ext cx="5157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Focus on now, funding policies are for the next 3 years</a:t>
            </a:r>
          </a:p>
        </p:txBody>
      </p:sp>
    </p:spTree>
    <p:extLst>
      <p:ext uri="{BB962C8B-B14F-4D97-AF65-F5344CB8AC3E}">
        <p14:creationId xmlns:p14="http://schemas.microsoft.com/office/powerpoint/2010/main" val="4175378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Demographics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6BA531-2213-4200-AF4A-F6DBED49E165}"/>
              </a:ext>
            </a:extLst>
          </p:cNvPr>
          <p:cNvSpPr txBox="1"/>
          <p:nvPr/>
        </p:nvSpPr>
        <p:spPr>
          <a:xfrm>
            <a:off x="2154383" y="2408275"/>
            <a:ext cx="2398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/>
              <a:t>Population 8,670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92A055-D8E9-4508-A1C5-8E6ED4A1EAE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56" r="97870">
                        <a14:foregroundMark x1="21947" y1="62500" x2="21944" y2="63077"/>
                        <a14:foregroundMark x1="22037" y1="42500" x2="21960" y2="59615"/>
                        <a14:foregroundMark x1="22022" y1="59615" x2="22315" y2="46538"/>
                        <a14:foregroundMark x1="21944" y1="63077" x2="21957" y2="62500"/>
                        <a14:foregroundMark x1="20093" y1="77885" x2="17222" y2="85962"/>
                        <a14:foregroundMark x1="17222" y1="85962" x2="18704" y2="87692"/>
                        <a14:foregroundMark x1="12593" y1="66923" x2="12130" y2="76538"/>
                        <a14:foregroundMark x1="12130" y1="76538" x2="8426" y2="82308"/>
                        <a14:foregroundMark x1="8426" y1="82308" x2="3981" y2="86154"/>
                        <a14:foregroundMark x1="1647" y1="82115" x2="648" y2="80385"/>
                        <a14:foregroundMark x1="3981" y1="86154" x2="1647" y2="82115"/>
                        <a14:foregroundMark x1="7500" y1="82115" x2="4444" y2="85192"/>
                        <a14:foregroundMark x1="7037" y1="80962" x2="4537" y2="84808"/>
                        <a14:foregroundMark x1="7593" y1="80962" x2="4074" y2="85962"/>
                        <a14:foregroundMark x1="7407" y1="80000" x2="4352" y2="85962"/>
                        <a14:foregroundMark x1="5833" y1="80577" x2="5833" y2="80577"/>
                        <a14:foregroundMark x1="5926" y1="80577" x2="5926" y2="80577"/>
                        <a14:foregroundMark x1="6296" y1="80192" x2="6296" y2="80192"/>
                        <a14:foregroundMark x1="6296" y1="79808" x2="6574" y2="78846"/>
                        <a14:foregroundMark x1="6667" y1="78654" x2="6667" y2="78654"/>
                        <a14:foregroundMark x1="5648" y1="78462" x2="5648" y2="78462"/>
                        <a14:foregroundMark x1="5278" y1="78846" x2="5741" y2="78462"/>
                        <a14:foregroundMark x1="6296" y1="78077" x2="6296" y2="78077"/>
                        <a14:foregroundMark x1="6944" y1="77885" x2="6944" y2="77885"/>
                        <a14:foregroundMark x1="38148" y1="31538" x2="38148" y2="31538"/>
                        <a14:foregroundMark x1="35833" y1="23846" x2="35833" y2="23846"/>
                        <a14:foregroundMark x1="31019" y1="87115" x2="31019" y2="87115"/>
                        <a14:foregroundMark x1="25185" y1="79808" x2="25185" y2="79808"/>
                        <a14:foregroundMark x1="32407" y1="87500" x2="32407" y2="87500"/>
                        <a14:foregroundMark x1="43519" y1="86154" x2="43519" y2="86154"/>
                        <a14:foregroundMark x1="43889" y1="85385" x2="43889" y2="85385"/>
                        <a14:foregroundMark x1="40093" y1="87115" x2="39074" y2="86154"/>
                        <a14:foregroundMark x1="42176" y1="87837" x2="43426" y2="87692"/>
                        <a14:foregroundMark x1="47130" y1="88654" x2="49074" y2="89615"/>
                        <a14:foregroundMark x1="70434" y1="48957" x2="69722" y2="61731"/>
                        <a14:foregroundMark x1="72037" y1="20192" x2="70470" y2="48302"/>
                        <a14:foregroundMark x1="69722" y1="61731" x2="65278" y2="78654"/>
                        <a14:foregroundMark x1="65957" y1="85198" x2="66296" y2="88462"/>
                        <a14:foregroundMark x1="65511" y1="80898" x2="65605" y2="81806"/>
                        <a14:foregroundMark x1="65278" y1="78654" x2="65369" y2="79527"/>
                        <a14:foregroundMark x1="66296" y1="88462" x2="66667" y2="89231"/>
                        <a14:foregroundMark x1="71944" y1="16731" x2="71944" y2="16731"/>
                        <a14:foregroundMark x1="93148" y1="31154" x2="93148" y2="31154"/>
                        <a14:foregroundMark x1="97870" y1="38654" x2="97870" y2="38654"/>
                        <a14:foregroundMark x1="90741" y1="49231" x2="90741" y2="49231"/>
                        <a14:foregroundMark x1="87037" y1="66731" x2="87037" y2="66731"/>
                        <a14:foregroundMark x1="83333" y1="85613" x2="83333" y2="88269"/>
                        <a14:foregroundMark x1="83333" y1="78462" x2="83333" y2="81436"/>
                        <a14:foregroundMark x1="83333" y1="88269" x2="83981" y2="89423"/>
                        <a14:foregroundMark x1="87037" y1="63462" x2="88333" y2="54038"/>
                        <a14:foregroundMark x1="88333" y1="54038" x2="90833" y2="45577"/>
                        <a14:foregroundMark x1="90833" y1="45577" x2="91296" y2="44808"/>
                        <a14:foregroundMark x1="29722" y1="60962" x2="29722" y2="60962"/>
                        <a14:foregroundMark x1="33704" y1="52885" x2="33704" y2="52885"/>
                        <a14:foregroundMark x1="57593" y1="84808" x2="57593" y2="84808"/>
                        <a14:foregroundMark x1="56111" y1="82308" x2="56111" y2="82308"/>
                        <a14:foregroundMark x1="23333" y1="67885" x2="23333" y2="67885"/>
                        <a14:backgroundMark x1="1481" y1="82115" x2="1481" y2="82115"/>
                        <a14:backgroundMark x1="1667" y1="82115" x2="1667" y2="82115"/>
                        <a14:backgroundMark x1="1759" y1="82308" x2="1759" y2="82692"/>
                        <a14:backgroundMark x1="65463" y1="81923" x2="65926" y2="84231"/>
                        <a14:backgroundMark x1="65926" y1="81346" x2="65648" y2="81346"/>
                        <a14:backgroundMark x1="65741" y1="81346" x2="65741" y2="80962"/>
                        <a14:backgroundMark x1="65648" y1="83654" x2="66111" y2="85000"/>
                        <a14:backgroundMark x1="41944" y1="88077" x2="41944" y2="88077"/>
                        <a14:backgroundMark x1="42315" y1="88269" x2="40926" y2="88462"/>
                        <a14:backgroundMark x1="83981" y1="81731" x2="83611" y2="85192"/>
                        <a14:backgroundMark x1="83889" y1="81731" x2="84259" y2="85192"/>
                        <a14:backgroundMark x1="71852" y1="46154" x2="73056" y2="48846"/>
                        <a14:backgroundMark x1="20556" y1="59615" x2="20556" y2="62500"/>
                        <a14:backgroundMark x1="21204" y1="67308" x2="20648" y2="63846"/>
                        <a14:backgroundMark x1="34722" y1="53269" x2="34907" y2="615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80168" y="2477982"/>
            <a:ext cx="5871953" cy="28272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8E6FF4E-EF0E-477C-9667-E1ACACEFA6F1}"/>
              </a:ext>
            </a:extLst>
          </p:cNvPr>
          <p:cNvSpPr txBox="1"/>
          <p:nvPr/>
        </p:nvSpPr>
        <p:spPr>
          <a:xfrm>
            <a:off x="9217795" y="5628333"/>
            <a:ext cx="2252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Z" sz="1800" dirty="0"/>
              <a:t>Maori 		66%</a:t>
            </a:r>
          </a:p>
          <a:p>
            <a:r>
              <a:rPr lang="en-NZ" sz="1800" dirty="0"/>
              <a:t>European 	48%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E5C20C-9D2A-4567-A8B3-887962948032}"/>
              </a:ext>
            </a:extLst>
          </p:cNvPr>
          <p:cNvSpPr txBox="1"/>
          <p:nvPr/>
        </p:nvSpPr>
        <p:spPr>
          <a:xfrm>
            <a:off x="7670893" y="5120553"/>
            <a:ext cx="1164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Z" sz="1800" dirty="0"/>
              <a:t>18% 65+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133D7F-AF30-4B80-85C6-D2432B49F5F5}"/>
              </a:ext>
            </a:extLst>
          </p:cNvPr>
          <p:cNvSpPr txBox="1"/>
          <p:nvPr/>
        </p:nvSpPr>
        <p:spPr>
          <a:xfrm>
            <a:off x="4649002" y="5120553"/>
            <a:ext cx="2849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Z" sz="1800" spc="500" dirty="0"/>
              <a:t>77% working age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37EFF88-BC4E-4BA3-B566-3CD614DEB562}"/>
              </a:ext>
            </a:extLst>
          </p:cNvPr>
          <p:cNvCxnSpPr/>
          <p:nvPr/>
        </p:nvCxnSpPr>
        <p:spPr>
          <a:xfrm>
            <a:off x="4559619" y="5120553"/>
            <a:ext cx="2938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150184A-2D58-4180-8BD9-B78FEB0275EB}"/>
              </a:ext>
            </a:extLst>
          </p:cNvPr>
          <p:cNvCxnSpPr>
            <a:cxnSpLocks/>
          </p:cNvCxnSpPr>
          <p:nvPr/>
        </p:nvCxnSpPr>
        <p:spPr>
          <a:xfrm>
            <a:off x="7691264" y="5120553"/>
            <a:ext cx="952223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4C4DAE8-55E9-421E-BE7F-C2D4E076D0A3}"/>
              </a:ext>
            </a:extLst>
          </p:cNvPr>
          <p:cNvSpPr txBox="1"/>
          <p:nvPr/>
        </p:nvSpPr>
        <p:spPr>
          <a:xfrm>
            <a:off x="2857326" y="5120553"/>
            <a:ext cx="1517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NZ" dirty="0"/>
              <a:t>6</a:t>
            </a:r>
            <a:r>
              <a:rPr lang="en-NZ" sz="1800" dirty="0"/>
              <a:t>%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D18F2A-3DAC-4C00-84E6-DF9CBBA38E5E}"/>
              </a:ext>
            </a:extLst>
          </p:cNvPr>
          <p:cNvCxnSpPr>
            <a:cxnSpLocks/>
          </p:cNvCxnSpPr>
          <p:nvPr/>
        </p:nvCxnSpPr>
        <p:spPr>
          <a:xfrm>
            <a:off x="2877696" y="5120553"/>
            <a:ext cx="1517384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9349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Land use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AFE5E39-79ED-4FA7-8F72-FA07903C506B}"/>
              </a:ext>
            </a:extLst>
          </p:cNvPr>
          <p:cNvGraphicFramePr/>
          <p:nvPr/>
        </p:nvGraphicFramePr>
        <p:xfrm>
          <a:off x="3215956" y="1787237"/>
          <a:ext cx="8020079" cy="4738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03724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Industry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FE0D72-C717-4106-AF52-EAD86E4F31E1}"/>
              </a:ext>
            </a:extLst>
          </p:cNvPr>
          <p:cNvGraphicFramePr>
            <a:graphicFrameLocks noGrp="1"/>
          </p:cNvGraphicFramePr>
          <p:nvPr/>
        </p:nvGraphicFramePr>
        <p:xfrm>
          <a:off x="2260069" y="1968721"/>
          <a:ext cx="8360009" cy="2094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68428">
                  <a:extLst>
                    <a:ext uri="{9D8B030D-6E8A-4147-A177-3AD203B41FA5}">
                      <a16:colId xmlns:a16="http://schemas.microsoft.com/office/drawing/2014/main" val="1603717818"/>
                    </a:ext>
                  </a:extLst>
                </a:gridCol>
                <a:gridCol w="1591581">
                  <a:extLst>
                    <a:ext uri="{9D8B030D-6E8A-4147-A177-3AD203B41FA5}">
                      <a16:colId xmlns:a16="http://schemas.microsoft.com/office/drawing/2014/main" val="1839438688"/>
                    </a:ext>
                  </a:extLst>
                </a:gridCol>
              </a:tblGrid>
              <a:tr h="379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solidFill>
                            <a:schemeClr val="tx1"/>
                          </a:solidFill>
                          <a:effectLst/>
                        </a:rPr>
                        <a:t>Leading Industries’ Direct Contribution to Total Industry GDP $M in Nominal Terms (MBIE 2019 Figures):</a:t>
                      </a:r>
                      <a:endParaRPr lang="en-NZ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 $M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345703000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Agriculture &amp; Forestry/Logging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L="0" marR="864235" indent="0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NZ" sz="1800" dirty="0">
                          <a:effectLst/>
                        </a:rPr>
                        <a:t>72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773561230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Processing &amp; Manufacturing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43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133828844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Health Social &amp; Education/Training Services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34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1970851355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Business &amp; Professional Services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28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1804581183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Construction &amp; Utility Services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23</a:t>
                      </a:r>
                      <a:endParaRPr lang="en-N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245981675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981D328-C4D4-470C-A63F-DF5B18E63DB1}"/>
              </a:ext>
            </a:extLst>
          </p:cNvPr>
          <p:cNvGraphicFramePr>
            <a:graphicFrameLocks noGrp="1"/>
          </p:cNvGraphicFramePr>
          <p:nvPr/>
        </p:nvGraphicFramePr>
        <p:xfrm>
          <a:off x="2260069" y="4178095"/>
          <a:ext cx="8360010" cy="1779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97304">
                  <a:extLst>
                    <a:ext uri="{9D8B030D-6E8A-4147-A177-3AD203B41FA5}">
                      <a16:colId xmlns:a16="http://schemas.microsoft.com/office/drawing/2014/main" val="707959574"/>
                    </a:ext>
                  </a:extLst>
                </a:gridCol>
                <a:gridCol w="1562706">
                  <a:extLst>
                    <a:ext uri="{9D8B030D-6E8A-4147-A177-3AD203B41FA5}">
                      <a16:colId xmlns:a16="http://schemas.microsoft.com/office/drawing/2014/main" val="4132016700"/>
                    </a:ext>
                  </a:extLst>
                </a:gridCol>
              </a:tblGrid>
              <a:tr h="221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solidFill>
                            <a:schemeClr val="tx1"/>
                          </a:solidFill>
                          <a:effectLst/>
                        </a:rPr>
                        <a:t>Leading Industry Contributions to Employment:</a:t>
                      </a:r>
                      <a:endParaRPr lang="en-N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r>
                        <a:rPr lang="en-NZ" sz="18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People</a:t>
                      </a: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3069418395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Primary production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876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2386341369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Public &amp; Community Services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700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1270508456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Manufacturing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690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4225421848"/>
                  </a:ext>
                </a:extLst>
              </a:tr>
              <a:tr h="212289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>
                          <a:effectLst/>
                        </a:rPr>
                        <a:t>Retailing</a:t>
                      </a:r>
                      <a:endParaRPr lang="en-NZ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200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3181933225"/>
                  </a:ext>
                </a:extLst>
              </a:tr>
              <a:tr h="221627">
                <a:tc>
                  <a:txBody>
                    <a:bodyPr/>
                    <a:lstStyle/>
                    <a:p>
                      <a:pPr marL="19558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>
                          <a:effectLst/>
                        </a:rPr>
                        <a:t>Construction</a:t>
                      </a:r>
                      <a:endParaRPr lang="en-NZ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b"/>
                </a:tc>
                <a:tc>
                  <a:txBody>
                    <a:bodyPr/>
                    <a:lstStyle/>
                    <a:p>
                      <a:pPr marR="864235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NZ" sz="1800" dirty="0">
                          <a:effectLst/>
                        </a:rPr>
                        <a:t>190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val="3661894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458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4D4CF7-5434-48A8-989A-5A787A26D852}"/>
              </a:ext>
            </a:extLst>
          </p:cNvPr>
          <p:cNvCxnSpPr/>
          <p:nvPr/>
        </p:nvCxnSpPr>
        <p:spPr>
          <a:xfrm>
            <a:off x="5530166" y="5696465"/>
            <a:ext cx="2938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COVID</a:t>
            </a:r>
          </a:p>
        </p:txBody>
      </p:sp>
      <p:pic>
        <p:nvPicPr>
          <p:cNvPr id="4098" name="Picture 2" descr="Photo shows government's Unite Against Covid-19 logo on a striped yellow background.">
            <a:extLst>
              <a:ext uri="{FF2B5EF4-FFF2-40B4-BE49-F238E27FC236}">
                <a16:creationId xmlns:a16="http://schemas.microsoft.com/office/drawing/2014/main" id="{343522FA-62E1-499E-9324-02B61695B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41379D3-7FDD-4208-99CC-277AA4983F22}"/>
              </a:ext>
            </a:extLst>
          </p:cNvPr>
          <p:cNvSpPr txBox="1"/>
          <p:nvPr/>
        </p:nvSpPr>
        <p:spPr>
          <a:xfrm>
            <a:off x="5263038" y="1919749"/>
            <a:ext cx="64142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However, due to strong primary </a:t>
            </a:r>
            <a:r>
              <a:rPr lang="en-NZ" sz="32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production orientation</a:t>
            </a:r>
            <a:r>
              <a:rPr lang="en-NZ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domestic tourism focus and the impact of Government financial support …</a:t>
            </a:r>
          </a:p>
          <a:p>
            <a:endParaRPr lang="en-NZ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NZ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overall economic decline of 4.4% is forecast for the above year. </a:t>
            </a:r>
            <a:endParaRPr lang="en-NZ" sz="4800" dirty="0"/>
          </a:p>
        </p:txBody>
      </p:sp>
    </p:spTree>
    <p:extLst>
      <p:ext uri="{BB962C8B-B14F-4D97-AF65-F5344CB8AC3E}">
        <p14:creationId xmlns:p14="http://schemas.microsoft.com/office/powerpoint/2010/main" val="2028904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b="1" dirty="0"/>
              <a:t>When is rates unaffordable?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A0D221E3-4DA0-4263-9A65-679F75AE05C8}"/>
              </a:ext>
            </a:extLst>
          </p:cNvPr>
          <p:cNvSpPr txBox="1">
            <a:spLocks/>
          </p:cNvSpPr>
          <p:nvPr/>
        </p:nvSpPr>
        <p:spPr>
          <a:xfrm>
            <a:off x="2192579" y="1824849"/>
            <a:ext cx="8229600" cy="22647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dirty="0"/>
              <a:t>Report of the Local Government Rates Inquiry (Aug 2007).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NZ" i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NZ" i="1" dirty="0"/>
              <a:t>“… The Panel believes that a very approximate threshold of rates affordability is where rates exceed 5% of gross household income.”</a:t>
            </a:r>
          </a:p>
          <a:p>
            <a:endParaRPr lang="en-NZ" i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1B78C3-1B90-45AF-808F-6D4AF6857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3775" y="4195496"/>
            <a:ext cx="22288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54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lison Mau: Wairoa mayor's #MeToo moment a shame for local democracy |  Stuff.co.nz">
            <a:extLst>
              <a:ext uri="{FF2B5EF4-FFF2-40B4-BE49-F238E27FC236}">
                <a16:creationId xmlns:a16="http://schemas.microsoft.com/office/drawing/2014/main" id="{7E944ED9-9342-4DD9-8247-F7E940F72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66"/>
            <a:ext cx="12192000" cy="686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62" y="495536"/>
            <a:ext cx="9933617" cy="1075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2000">
                <a:schemeClr val="bg2">
                  <a:lumMod val="50000"/>
                </a:schemeClr>
              </a:gs>
              <a:gs pos="37000">
                <a:srgbClr val="235274"/>
              </a:gs>
              <a:gs pos="94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 algn="ctr">
              <a:spcBef>
                <a:spcPct val="0"/>
              </a:spcBef>
            </a:pPr>
            <a:r>
              <a:rPr lang="en-NZ" b="1" dirty="0"/>
              <a:t>Affordability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612ACEF-77E8-4622-BFCF-C47475E10B67}"/>
              </a:ext>
            </a:extLst>
          </p:cNvPr>
          <p:cNvGrpSpPr/>
          <p:nvPr/>
        </p:nvGrpSpPr>
        <p:grpSpPr>
          <a:xfrm>
            <a:off x="10698679" y="583336"/>
            <a:ext cx="900000" cy="900000"/>
            <a:chOff x="4695935" y="215617"/>
            <a:chExt cx="2800133" cy="28001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B4B058-B3E3-4686-9036-2C592404AF16}"/>
                </a:ext>
              </a:extLst>
            </p:cNvPr>
            <p:cNvSpPr/>
            <p:nvPr/>
          </p:nvSpPr>
          <p:spPr>
            <a:xfrm>
              <a:off x="4695935" y="215617"/>
              <a:ext cx="2800133" cy="280013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0" name="Rectangle 9" descr="Money">
              <a:extLst>
                <a:ext uri="{FF2B5EF4-FFF2-40B4-BE49-F238E27FC236}">
                  <a16:creationId xmlns:a16="http://schemas.microsoft.com/office/drawing/2014/main" id="{5395ECCB-DDCD-4C86-8752-E084862916C0}"/>
                </a:ext>
              </a:extLst>
            </p:cNvPr>
            <p:cNvSpPr/>
            <p:nvPr/>
          </p:nvSpPr>
          <p:spPr>
            <a:xfrm>
              <a:off x="5095954" y="524767"/>
              <a:ext cx="2000095" cy="2000095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7E40AA-3709-4713-91FC-F4DA37313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891849"/>
              </p:ext>
            </p:extLst>
          </p:nvPr>
        </p:nvGraphicFramePr>
        <p:xfrm>
          <a:off x="7756218" y="5132554"/>
          <a:ext cx="4329144" cy="993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2286">
                  <a:extLst>
                    <a:ext uri="{9D8B030D-6E8A-4147-A177-3AD203B41FA5}">
                      <a16:colId xmlns:a16="http://schemas.microsoft.com/office/drawing/2014/main" val="36579658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3875275417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411673188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2531531201"/>
                    </a:ext>
                  </a:extLst>
                </a:gridCol>
              </a:tblGrid>
              <a:tr h="473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Latest Indicator Year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>
                          <a:effectLst/>
                        </a:rPr>
                        <a:t>Area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36411"/>
                  </a:ext>
                </a:extLst>
              </a:tr>
              <a:tr h="762839">
                <a:tc v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Wairoa District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HB Region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NZ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/>
                </a:tc>
                <a:extLst>
                  <a:ext uri="{0D108BD9-81ED-4DB2-BD59-A6C34878D82A}">
                    <a16:rowId xmlns:a16="http://schemas.microsoft.com/office/drawing/2014/main" val="10378520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BFAA6AE-06C6-49F5-AE19-585F992E1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281375"/>
              </p:ext>
            </p:extLst>
          </p:nvPr>
        </p:nvGraphicFramePr>
        <p:xfrm>
          <a:off x="7756218" y="6133371"/>
          <a:ext cx="4329144" cy="544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2286">
                  <a:extLst>
                    <a:ext uri="{9D8B030D-6E8A-4147-A177-3AD203B41FA5}">
                      <a16:colId xmlns:a16="http://schemas.microsoft.com/office/drawing/2014/main" val="1093715478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1241344209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1738683799"/>
                    </a:ext>
                  </a:extLst>
                </a:gridCol>
                <a:gridCol w="1082286">
                  <a:extLst>
                    <a:ext uri="{9D8B030D-6E8A-4147-A177-3AD203B41FA5}">
                      <a16:colId xmlns:a16="http://schemas.microsoft.com/office/drawing/2014/main" val="417513807"/>
                    </a:ext>
                  </a:extLst>
                </a:gridCol>
              </a:tblGrid>
              <a:tr h="371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2013 Census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7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42,400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7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53,200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7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600" dirty="0">
                          <a:effectLst/>
                        </a:rPr>
                        <a:t>63,800</a:t>
                      </a:r>
                      <a:endParaRPr lang="en-NZ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91" marR="509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96918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932DBDD2-CFB5-4883-AFC6-D8ADB8FA7E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49658"/>
              </p:ext>
            </p:extLst>
          </p:nvPr>
        </p:nvGraphicFramePr>
        <p:xfrm>
          <a:off x="579120" y="1670501"/>
          <a:ext cx="87834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0405">
                  <a:extLst>
                    <a:ext uri="{9D8B030D-6E8A-4147-A177-3AD203B41FA5}">
                      <a16:colId xmlns:a16="http://schemas.microsoft.com/office/drawing/2014/main" val="1875037582"/>
                    </a:ext>
                  </a:extLst>
                </a:gridCol>
                <a:gridCol w="3367023">
                  <a:extLst>
                    <a:ext uri="{9D8B030D-6E8A-4147-A177-3AD203B41FA5}">
                      <a16:colId xmlns:a16="http://schemas.microsoft.com/office/drawing/2014/main" val="2362784512"/>
                    </a:ext>
                  </a:extLst>
                </a:gridCol>
                <a:gridCol w="2506036">
                  <a:extLst>
                    <a:ext uri="{9D8B030D-6E8A-4147-A177-3AD203B41FA5}">
                      <a16:colId xmlns:a16="http://schemas.microsoft.com/office/drawing/2014/main" val="27836349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NZ" sz="2400" dirty="0"/>
                        <a:t>Median Wairoa Residential.</a:t>
                      </a:r>
                    </a:p>
                    <a:p>
                      <a:r>
                        <a:rPr lang="en-NZ" sz="1800" dirty="0"/>
                        <a:t>Connected sewer and water</a:t>
                      </a:r>
                      <a:endParaRPr lang="en-NZ" sz="24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2400" dirty="0"/>
                        <a:t>Median </a:t>
                      </a:r>
                    </a:p>
                    <a:p>
                      <a:r>
                        <a:rPr lang="en-NZ" sz="2400" dirty="0"/>
                        <a:t>Household Income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2400" dirty="0"/>
                        <a:t>Rates to income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514731"/>
                  </a:ext>
                </a:extLst>
              </a:tr>
              <a:tr h="449403">
                <a:tc>
                  <a:txBody>
                    <a:bodyPr/>
                    <a:lstStyle/>
                    <a:p>
                      <a:pPr algn="ctr"/>
                      <a:r>
                        <a:rPr lang="en-NZ" sz="2400" b="1" dirty="0"/>
                        <a:t>$3,161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400" b="1" dirty="0"/>
                        <a:t>$48,500 </a:t>
                      </a:r>
                      <a:r>
                        <a:rPr lang="en-NZ" sz="1800" b="1" dirty="0"/>
                        <a:t>Stats 2018</a:t>
                      </a:r>
                      <a:endParaRPr lang="en-NZ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400" b="1" dirty="0"/>
                        <a:t>6.5%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788770"/>
                  </a:ext>
                </a:extLst>
              </a:tr>
              <a:tr h="449403">
                <a:tc gridSpan="3">
                  <a:txBody>
                    <a:bodyPr/>
                    <a:lstStyle/>
                    <a:p>
                      <a:endParaRPr lang="en-NZ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NZ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NZ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8069143"/>
                  </a:ext>
                </a:extLst>
              </a:tr>
            </a:tbl>
          </a:graphicData>
        </a:graphic>
      </p:graphicFrame>
      <p:graphicFrame>
        <p:nvGraphicFramePr>
          <p:cNvPr id="12" name="Content Placeholder 9">
            <a:extLst>
              <a:ext uri="{FF2B5EF4-FFF2-40B4-BE49-F238E27FC236}">
                <a16:creationId xmlns:a16="http://schemas.microsoft.com/office/drawing/2014/main" id="{5E4A8940-6A4C-4FE1-B154-5E063E040CF4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249589559"/>
              </p:ext>
            </p:extLst>
          </p:nvPr>
        </p:nvGraphicFramePr>
        <p:xfrm>
          <a:off x="9877859" y="1670501"/>
          <a:ext cx="2201236" cy="2853197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1032">
                  <a:extLst>
                    <a:ext uri="{9D8B030D-6E8A-4147-A177-3AD203B41FA5}">
                      <a16:colId xmlns:a16="http://schemas.microsoft.com/office/drawing/2014/main" val="4036985225"/>
                    </a:ext>
                  </a:extLst>
                </a:gridCol>
                <a:gridCol w="1140204">
                  <a:extLst>
                    <a:ext uri="{9D8B030D-6E8A-4147-A177-3AD203B41FA5}">
                      <a16:colId xmlns:a16="http://schemas.microsoft.com/office/drawing/2014/main" val="1427479175"/>
                    </a:ext>
                  </a:extLst>
                </a:gridCol>
              </a:tblGrid>
              <a:tr h="346302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Fixed Rate</a:t>
                      </a:r>
                      <a:endParaRPr lang="en-NZ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NZ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endParaRPr lang="en-NZ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3922022209"/>
                  </a:ext>
                </a:extLst>
              </a:tr>
              <a:tr h="346302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0" u="none" strike="noStrike" dirty="0">
                          <a:effectLst/>
                        </a:rPr>
                        <a:t>UAGC</a:t>
                      </a:r>
                      <a:endParaRPr lang="en-N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l" defTabSz="1520825" fontAlgn="b">
                        <a:tabLst>
                          <a:tab pos="803275" algn="dec"/>
                        </a:tabLst>
                      </a:pPr>
                      <a:r>
                        <a:rPr lang="en-N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	726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2610935679"/>
                  </a:ext>
                </a:extLst>
              </a:tr>
              <a:tr h="346302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0" u="none" strike="noStrike" dirty="0">
                          <a:effectLst/>
                        </a:rPr>
                        <a:t>Water</a:t>
                      </a:r>
                      <a:endParaRPr lang="en-N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marL="0" algn="l" defTabSz="1520825" rtl="0" eaLnBrk="1" fontAlgn="b" latinLnBrk="0" hangingPunct="1">
                        <a:tabLst>
                          <a:tab pos="803275" algn="dec"/>
                        </a:tabLst>
                      </a:pPr>
                      <a:r>
                        <a:rPr lang="en-NZ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669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4067175037"/>
                  </a:ext>
                </a:extLst>
              </a:tr>
              <a:tr h="346302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0" u="none" strike="noStrike" dirty="0">
                          <a:effectLst/>
                        </a:rPr>
                        <a:t>Sewerage</a:t>
                      </a:r>
                      <a:endParaRPr lang="en-N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marL="0" algn="l" defTabSz="1520825" rtl="0" eaLnBrk="1" fontAlgn="b" latinLnBrk="0" hangingPunct="1">
                        <a:tabLst>
                          <a:tab pos="803275" algn="dec"/>
                        </a:tabLst>
                      </a:pPr>
                      <a:r>
                        <a:rPr lang="en-NZ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570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1259625285"/>
                  </a:ext>
                </a:extLst>
              </a:tr>
              <a:tr h="360068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0" u="none" strike="noStrike" dirty="0">
                          <a:effectLst/>
                        </a:rPr>
                        <a:t>Waste </a:t>
                      </a:r>
                      <a:r>
                        <a:rPr lang="en-NZ" sz="1800" b="0" u="none" strike="noStrike" dirty="0" err="1">
                          <a:effectLst/>
                        </a:rPr>
                        <a:t>mngt</a:t>
                      </a:r>
                      <a:endParaRPr lang="en-N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marL="0" algn="l" defTabSz="1520825" rtl="0" eaLnBrk="1" fontAlgn="b" latinLnBrk="0" hangingPunct="1">
                        <a:tabLst>
                          <a:tab pos="803275" algn="dec"/>
                        </a:tabLst>
                      </a:pPr>
                      <a:r>
                        <a:rPr lang="en-NZ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319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1318786642"/>
                  </a:ext>
                </a:extLst>
              </a:tr>
              <a:tr h="339634">
                <a:tc>
                  <a:txBody>
                    <a:bodyPr/>
                    <a:lstStyle/>
                    <a:p>
                      <a:pPr algn="l" fontAlgn="b"/>
                      <a:r>
                        <a:rPr lang="en-N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Drainage</a:t>
                      </a:r>
                      <a:endParaRPr lang="en-N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marL="0" algn="l" defTabSz="1520825" rtl="0" eaLnBrk="1" fontAlgn="b" latinLnBrk="0" hangingPunct="1">
                        <a:tabLst>
                          <a:tab pos="803275" algn="dec"/>
                        </a:tabLst>
                      </a:pPr>
                      <a:r>
                        <a:rPr lang="en-NZ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203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3631372960"/>
                  </a:ext>
                </a:extLst>
              </a:tr>
              <a:tr h="575905"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</a:t>
                      </a:r>
                      <a:endParaRPr lang="en-NZ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l" fontAlgn="b">
                        <a:tabLst>
                          <a:tab pos="803275" algn="dec"/>
                        </a:tabLst>
                      </a:pPr>
                      <a:r>
                        <a:rPr lang="en-NZ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</a:t>
                      </a:r>
                      <a:r>
                        <a:rPr lang="en-NZ" sz="2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$2,487</a:t>
                      </a:r>
                    </a:p>
                  </a:txBody>
                  <a:tcPr marL="3810" marR="3810" marT="3810" marB="0" anchor="b"/>
                </a:tc>
                <a:extLst>
                  <a:ext uri="{0D108BD9-81ED-4DB2-BD59-A6C34878D82A}">
                    <a16:rowId xmlns:a16="http://schemas.microsoft.com/office/drawing/2014/main" val="45433446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63363A-C475-47D5-8E70-7B3CC590AF93}"/>
              </a:ext>
            </a:extLst>
          </p:cNvPr>
          <p:cNvSpPr txBox="1"/>
          <p:nvPr/>
        </p:nvSpPr>
        <p:spPr>
          <a:xfrm>
            <a:off x="3165564" y="3244334"/>
            <a:ext cx="432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/>
              <a:t>5% = $2,425 </a:t>
            </a:r>
            <a:r>
              <a:rPr lang="en-NZ" dirty="0"/>
              <a:t>on Median Household Income </a:t>
            </a:r>
          </a:p>
        </p:txBody>
      </p:sp>
      <p:pic>
        <p:nvPicPr>
          <p:cNvPr id="2052" name="Picture 4" descr="Mental Health Timeline - Lessons - Tes Teach">
            <a:extLst>
              <a:ext uri="{FF2B5EF4-FFF2-40B4-BE49-F238E27FC236}">
                <a16:creationId xmlns:a16="http://schemas.microsoft.com/office/drawing/2014/main" id="{37B9E400-8C86-4571-A470-DC79C0676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8650" r="93400">
                        <a14:foregroundMark x1="12400" y1="30333" x2="8750" y2="35083"/>
                        <a14:foregroundMark x1="8750" y1="35083" x2="9500" y2="49000"/>
                        <a14:foregroundMark x1="9500" y1="49000" x2="13700" y2="50667"/>
                        <a14:foregroundMark x1="13700" y1="50667" x2="14350" y2="49917"/>
                        <a14:foregroundMark x1="10100" y1="66083" x2="11250" y2="71083"/>
                        <a14:foregroundMark x1="45400" y1="28167" x2="45400" y2="28167"/>
                        <a14:foregroundMark x1="45100" y1="27667" x2="43700" y2="27833"/>
                        <a14:foregroundMark x1="42250" y1="28000" x2="42250" y2="28000"/>
                        <a14:foregroundMark x1="41650" y1="28000" x2="41650" y2="28000"/>
                        <a14:foregroundMark x1="41100" y1="28000" x2="41100" y2="28000"/>
                        <a14:foregroundMark x1="21800" y1="28000" x2="21800" y2="28000"/>
                        <a14:foregroundMark x1="18250" y1="28167" x2="18250" y2="28167"/>
                        <a14:foregroundMark x1="15950" y1="28167" x2="12050" y2="28167"/>
                        <a14:foregroundMark x1="17750" y1="28583" x2="22700" y2="29167"/>
                        <a14:foregroundMark x1="22700" y1="29167" x2="26550" y2="29000"/>
                        <a14:foregroundMark x1="20950" y1="27833" x2="20950" y2="27833"/>
                        <a14:foregroundMark x1="20950" y1="28333" x2="20950" y2="28333"/>
                        <a14:foregroundMark x1="16950" y1="28000" x2="16950" y2="28000"/>
                        <a14:foregroundMark x1="8750" y1="62333" x2="8750" y2="63417"/>
                        <a14:foregroundMark x1="8650" y1="63417" x2="9000" y2="71250"/>
                        <a14:foregroundMark x1="9000" y1="71250" x2="9200" y2="71000"/>
                        <a14:foregroundMark x1="59500" y1="34500" x2="59250" y2="41583"/>
                        <a14:foregroundMark x1="59250" y1="41583" x2="60650" y2="48917"/>
                        <a14:foregroundMark x1="60650" y1="48917" x2="64350" y2="53000"/>
                        <a14:foregroundMark x1="64350" y1="53000" x2="68350" y2="49083"/>
                        <a14:foregroundMark x1="68350" y1="49083" x2="69900" y2="41833"/>
                        <a14:foregroundMark x1="69900" y1="41833" x2="68600" y2="34417"/>
                        <a14:foregroundMark x1="68600" y1="34417" x2="65300" y2="30167"/>
                        <a14:foregroundMark x1="65300" y1="30167" x2="61200" y2="31583"/>
                        <a14:foregroundMark x1="61200" y1="31583" x2="59250" y2="37500"/>
                        <a14:foregroundMark x1="84750" y1="32583" x2="76950" y2="54583"/>
                        <a14:foregroundMark x1="76950" y1="54583" x2="67100" y2="70917"/>
                        <a14:foregroundMark x1="67100" y1="70917" x2="67500" y2="63500"/>
                        <a14:foregroundMark x1="67500" y1="63500" x2="77200" y2="46583"/>
                        <a14:foregroundMark x1="77200" y1="46583" x2="81100" y2="32750"/>
                        <a14:foregroundMark x1="84400" y1="53167" x2="82150" y2="59167"/>
                        <a14:foregroundMark x1="82150" y1="59167" x2="82300" y2="66750"/>
                        <a14:foregroundMark x1="82300" y1="66750" x2="84750" y2="72500"/>
                        <a14:foregroundMark x1="84750" y1="72500" x2="88800" y2="75667"/>
                        <a14:foregroundMark x1="88800" y1="75667" x2="93150" y2="75000"/>
                        <a14:foregroundMark x1="93150" y1="75000" x2="94550" y2="68000"/>
                        <a14:foregroundMark x1="94550" y1="68000" x2="94000" y2="59500"/>
                        <a14:foregroundMark x1="94000" y1="59500" x2="91900" y2="52750"/>
                        <a14:foregroundMark x1="91900" y1="52750" x2="88018" y2="50474"/>
                        <a14:foregroundMark x1="86333" y1="51168" x2="83600" y2="54083"/>
                        <a14:foregroundMark x1="83600" y1="54083" x2="81750" y2="60417"/>
                        <a14:foregroundMark x1="95400" y1="62833" x2="93400" y2="69500"/>
                        <a14:foregroundMark x1="93400" y1="69500" x2="93400" y2="69500"/>
                        <a14:backgroundMark x1="24500" y1="27000" x2="24500" y2="27000"/>
                        <a14:backgroundMark x1="21000" y1="27667" x2="21000" y2="27667"/>
                        <a14:backgroundMark x1="21900" y1="27833" x2="21900" y2="27833"/>
                        <a14:backgroundMark x1="24600" y1="26333" x2="24600" y2="26333"/>
                        <a14:backgroundMark x1="24600" y1="26333" x2="24600" y2="26333"/>
                        <a14:backgroundMark x1="24600" y1="26667" x2="24600" y2="26667"/>
                        <a14:backgroundMark x1="24650" y1="26333" x2="24200" y2="27000"/>
                        <a14:backgroundMark x1="86600" y1="49667" x2="88300" y2="49750"/>
                        <a14:backgroundMark x1="88050" y1="50083" x2="88050" y2="50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47" y="3858802"/>
            <a:ext cx="2386229" cy="143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ental Health Timeline - Lessons - Tes Teach">
            <a:extLst>
              <a:ext uri="{FF2B5EF4-FFF2-40B4-BE49-F238E27FC236}">
                <a16:creationId xmlns:a16="http://schemas.microsoft.com/office/drawing/2014/main" id="{AD9A1C09-9D00-444A-B625-7B1E4931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8650" r="93400">
                        <a14:foregroundMark x1="12400" y1="30333" x2="8750" y2="35083"/>
                        <a14:foregroundMark x1="8750" y1="35083" x2="9500" y2="49000"/>
                        <a14:foregroundMark x1="9500" y1="49000" x2="13700" y2="50667"/>
                        <a14:foregroundMark x1="13700" y1="50667" x2="14350" y2="49917"/>
                        <a14:foregroundMark x1="10100" y1="66083" x2="11250" y2="71083"/>
                        <a14:foregroundMark x1="45400" y1="28167" x2="45400" y2="28167"/>
                        <a14:foregroundMark x1="45100" y1="27667" x2="43700" y2="27833"/>
                        <a14:foregroundMark x1="42250" y1="28000" x2="42250" y2="28000"/>
                        <a14:foregroundMark x1="41650" y1="28000" x2="41650" y2="28000"/>
                        <a14:foregroundMark x1="41100" y1="28000" x2="41100" y2="28000"/>
                        <a14:foregroundMark x1="21800" y1="28000" x2="21800" y2="28000"/>
                        <a14:foregroundMark x1="18250" y1="28167" x2="18250" y2="28167"/>
                        <a14:foregroundMark x1="15950" y1="28167" x2="12050" y2="28167"/>
                        <a14:foregroundMark x1="17750" y1="28583" x2="22700" y2="29167"/>
                        <a14:foregroundMark x1="22700" y1="29167" x2="26550" y2="29000"/>
                        <a14:foregroundMark x1="20950" y1="27833" x2="20950" y2="27833"/>
                        <a14:foregroundMark x1="20950" y1="28333" x2="20950" y2="28333"/>
                        <a14:foregroundMark x1="16950" y1="28000" x2="16950" y2="28000"/>
                        <a14:foregroundMark x1="8750" y1="62333" x2="8750" y2="63417"/>
                        <a14:foregroundMark x1="8650" y1="63417" x2="9000" y2="71250"/>
                        <a14:foregroundMark x1="9000" y1="71250" x2="9200" y2="71000"/>
                        <a14:foregroundMark x1="59500" y1="34500" x2="59250" y2="41583"/>
                        <a14:foregroundMark x1="59250" y1="41583" x2="60650" y2="48917"/>
                        <a14:foregroundMark x1="60650" y1="48917" x2="64350" y2="53000"/>
                        <a14:foregroundMark x1="64350" y1="53000" x2="68350" y2="49083"/>
                        <a14:foregroundMark x1="68350" y1="49083" x2="69900" y2="41833"/>
                        <a14:foregroundMark x1="69900" y1="41833" x2="68600" y2="34417"/>
                        <a14:foregroundMark x1="68600" y1="34417" x2="65300" y2="30167"/>
                        <a14:foregroundMark x1="65300" y1="30167" x2="61200" y2="31583"/>
                        <a14:foregroundMark x1="61200" y1="31583" x2="59250" y2="37500"/>
                        <a14:foregroundMark x1="84750" y1="32583" x2="76950" y2="54583"/>
                        <a14:foregroundMark x1="76950" y1="54583" x2="67100" y2="70917"/>
                        <a14:foregroundMark x1="67100" y1="70917" x2="67500" y2="63500"/>
                        <a14:foregroundMark x1="67500" y1="63500" x2="77200" y2="46583"/>
                        <a14:foregroundMark x1="77200" y1="46583" x2="81100" y2="32750"/>
                        <a14:foregroundMark x1="84400" y1="53167" x2="82150" y2="59167"/>
                        <a14:foregroundMark x1="82150" y1="59167" x2="82300" y2="66750"/>
                        <a14:foregroundMark x1="82300" y1="66750" x2="84750" y2="72500"/>
                        <a14:foregroundMark x1="84750" y1="72500" x2="88800" y2="75667"/>
                        <a14:foregroundMark x1="88800" y1="75667" x2="93150" y2="75000"/>
                        <a14:foregroundMark x1="93150" y1="75000" x2="94550" y2="68000"/>
                        <a14:foregroundMark x1="94550" y1="68000" x2="94000" y2="59500"/>
                        <a14:foregroundMark x1="94000" y1="59500" x2="91900" y2="52750"/>
                        <a14:foregroundMark x1="91900" y1="52750" x2="88018" y2="50474"/>
                        <a14:foregroundMark x1="86333" y1="51168" x2="83600" y2="54083"/>
                        <a14:foregroundMark x1="83600" y1="54083" x2="81750" y2="60417"/>
                        <a14:foregroundMark x1="95400" y1="62833" x2="93400" y2="69500"/>
                        <a14:foregroundMark x1="93400" y1="69500" x2="93400" y2="69500"/>
                        <a14:backgroundMark x1="24500" y1="27000" x2="24500" y2="27000"/>
                        <a14:backgroundMark x1="21000" y1="27667" x2="21000" y2="27667"/>
                        <a14:backgroundMark x1="21900" y1="27833" x2="21900" y2="27833"/>
                        <a14:backgroundMark x1="24600" y1="26333" x2="24600" y2="26333"/>
                        <a14:backgroundMark x1="24600" y1="26333" x2="24600" y2="26333"/>
                        <a14:backgroundMark x1="24600" y1="26667" x2="24600" y2="26667"/>
                        <a14:backgroundMark x1="24650" y1="26333" x2="24200" y2="27000"/>
                        <a14:backgroundMark x1="86600" y1="49667" x2="88300" y2="49750"/>
                        <a14:backgroundMark x1="88050" y1="50083" x2="88050" y2="50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47" y="4973635"/>
            <a:ext cx="2386229" cy="143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115337-E643-45A3-AF12-6AFF8564AAF7}"/>
              </a:ext>
            </a:extLst>
          </p:cNvPr>
          <p:cNvCxnSpPr/>
          <p:nvPr/>
        </p:nvCxnSpPr>
        <p:spPr>
          <a:xfrm>
            <a:off x="3553362" y="5153003"/>
            <a:ext cx="28800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E347B69-F67E-4916-884A-67717C0E87A2}"/>
              </a:ext>
            </a:extLst>
          </p:cNvPr>
          <p:cNvSpPr txBox="1"/>
          <p:nvPr/>
        </p:nvSpPr>
        <p:spPr>
          <a:xfrm>
            <a:off x="2631333" y="4947888"/>
            <a:ext cx="95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800" dirty="0"/>
              <a:t>Median</a:t>
            </a:r>
            <a:endParaRPr lang="en-NZ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1A5941-76D6-47B7-886E-E12A6BD2F695}"/>
              </a:ext>
            </a:extLst>
          </p:cNvPr>
          <p:cNvSpPr txBox="1"/>
          <p:nvPr/>
        </p:nvSpPr>
        <p:spPr>
          <a:xfrm>
            <a:off x="9942849" y="4530980"/>
            <a:ext cx="207125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NZ" dirty="0"/>
              <a:t>Plus CV &amp; LV rates</a:t>
            </a:r>
          </a:p>
        </p:txBody>
      </p:sp>
    </p:spTree>
    <p:extLst>
      <p:ext uri="{BB962C8B-B14F-4D97-AF65-F5344CB8AC3E}">
        <p14:creationId xmlns:p14="http://schemas.microsoft.com/office/powerpoint/2010/main" val="263908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1D836-3ED0-48B8-B2BE-342E20158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r>
              <a:rPr lang="en-NZ" dirty="0"/>
              <a:t>What we are going to Cover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B7EBC78-62B9-48F7-99C0-544090DE6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A5B2C05-4C82-4B72-8581-CA841BA20FD8}"/>
              </a:ext>
            </a:extLst>
          </p:cNvPr>
          <p:cNvGrpSpPr/>
          <p:nvPr/>
        </p:nvGrpSpPr>
        <p:grpSpPr>
          <a:xfrm>
            <a:off x="7310326" y="2731919"/>
            <a:ext cx="2140113" cy="2365088"/>
            <a:chOff x="7040427" y="2664177"/>
            <a:chExt cx="2140113" cy="236508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5852852-65E6-417C-B66A-4EAF5DC6C522}"/>
                </a:ext>
              </a:extLst>
            </p:cNvPr>
            <p:cNvSpPr/>
            <p:nvPr/>
          </p:nvSpPr>
          <p:spPr>
            <a:xfrm>
              <a:off x="7480484" y="2664177"/>
              <a:ext cx="1260000" cy="1260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7" name="Rectangle 16" descr="Money">
              <a:extLst>
                <a:ext uri="{FF2B5EF4-FFF2-40B4-BE49-F238E27FC236}">
                  <a16:creationId xmlns:a16="http://schemas.microsoft.com/office/drawing/2014/main" id="{D2C271B4-3D41-411F-8B0A-E04FA561E385}"/>
                </a:ext>
              </a:extLst>
            </p:cNvPr>
            <p:cNvSpPr/>
            <p:nvPr/>
          </p:nvSpPr>
          <p:spPr>
            <a:xfrm>
              <a:off x="7660484" y="2803288"/>
              <a:ext cx="900000" cy="900000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4D14D20-1845-4404-AAB9-1F3CEE30EA7C}"/>
                </a:ext>
              </a:extLst>
            </p:cNvPr>
            <p:cNvSpPr/>
            <p:nvPr/>
          </p:nvSpPr>
          <p:spPr>
            <a:xfrm>
              <a:off x="7040427" y="4309265"/>
              <a:ext cx="2140113" cy="720000"/>
            </a:xfrm>
            <a:custGeom>
              <a:avLst/>
              <a:gdLst>
                <a:gd name="connsiteX0" fmla="*/ 0 w 2053312"/>
                <a:gd name="connsiteY0" fmla="*/ 0 h 720000"/>
                <a:gd name="connsiteX1" fmla="*/ 2053312 w 2053312"/>
                <a:gd name="connsiteY1" fmla="*/ 0 h 720000"/>
                <a:gd name="connsiteX2" fmla="*/ 2053312 w 2053312"/>
                <a:gd name="connsiteY2" fmla="*/ 720000 h 720000"/>
                <a:gd name="connsiteX3" fmla="*/ 0 w 2053312"/>
                <a:gd name="connsiteY3" fmla="*/ 720000 h 720000"/>
                <a:gd name="connsiteX4" fmla="*/ 0 w 2053312"/>
                <a:gd name="connsiteY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3312" h="720000">
                  <a:moveTo>
                    <a:pt x="0" y="0"/>
                  </a:moveTo>
                  <a:lnTo>
                    <a:pt x="2053312" y="0"/>
                  </a:lnTo>
                  <a:lnTo>
                    <a:pt x="2053312" y="720000"/>
                  </a:lnTo>
                  <a:lnTo>
                    <a:pt x="0" y="720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NZ" sz="2000" kern="1200" dirty="0"/>
                <a:t>Incomes and Affordability</a:t>
              </a:r>
              <a:endParaRPr lang="en-US" sz="2000" kern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6C59E87-7061-44AD-A7FF-D355A52BEB5B}"/>
              </a:ext>
            </a:extLst>
          </p:cNvPr>
          <p:cNvGrpSpPr/>
          <p:nvPr/>
        </p:nvGrpSpPr>
        <p:grpSpPr>
          <a:xfrm>
            <a:off x="5257014" y="2731919"/>
            <a:ext cx="2053312" cy="2365088"/>
            <a:chOff x="5032240" y="2664177"/>
            <a:chExt cx="2053312" cy="2365088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0710CDD-9402-400D-897F-AC087CF8CB13}"/>
                </a:ext>
              </a:extLst>
            </p:cNvPr>
            <p:cNvSpPr/>
            <p:nvPr/>
          </p:nvSpPr>
          <p:spPr>
            <a:xfrm>
              <a:off x="5032240" y="4309265"/>
              <a:ext cx="2053312" cy="720000"/>
            </a:xfrm>
            <a:custGeom>
              <a:avLst/>
              <a:gdLst>
                <a:gd name="connsiteX0" fmla="*/ 0 w 2053312"/>
                <a:gd name="connsiteY0" fmla="*/ 0 h 720000"/>
                <a:gd name="connsiteX1" fmla="*/ 2053312 w 2053312"/>
                <a:gd name="connsiteY1" fmla="*/ 0 h 720000"/>
                <a:gd name="connsiteX2" fmla="*/ 2053312 w 2053312"/>
                <a:gd name="connsiteY2" fmla="*/ 720000 h 720000"/>
                <a:gd name="connsiteX3" fmla="*/ 0 w 2053312"/>
                <a:gd name="connsiteY3" fmla="*/ 720000 h 720000"/>
                <a:gd name="connsiteX4" fmla="*/ 0 w 2053312"/>
                <a:gd name="connsiteY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3312" h="720000">
                  <a:moveTo>
                    <a:pt x="0" y="0"/>
                  </a:moveTo>
                  <a:lnTo>
                    <a:pt x="2053312" y="0"/>
                  </a:lnTo>
                  <a:lnTo>
                    <a:pt x="2053312" y="720000"/>
                  </a:lnTo>
                  <a:lnTo>
                    <a:pt x="0" y="720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NZ" sz="2000" kern="1200" dirty="0"/>
                <a:t>Current Rating System</a:t>
              </a:r>
              <a:endParaRPr lang="en-US" sz="2000" kern="1200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5C6010E-6481-4D98-AC00-1334F6641237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23" name="Graphic 22" descr="Mortgage">
              <a:extLst>
                <a:ext uri="{FF2B5EF4-FFF2-40B4-BE49-F238E27FC236}">
                  <a16:creationId xmlns:a16="http://schemas.microsoft.com/office/drawing/2014/main" id="{DC112BFD-56A3-4B2A-B1A6-CF8C1CD5C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367F5F-541A-487D-81AF-E3DA1B45C716}"/>
              </a:ext>
            </a:extLst>
          </p:cNvPr>
          <p:cNvGrpSpPr/>
          <p:nvPr/>
        </p:nvGrpSpPr>
        <p:grpSpPr>
          <a:xfrm>
            <a:off x="3203702" y="2731919"/>
            <a:ext cx="2053312" cy="2365088"/>
            <a:chOff x="3203702" y="2731919"/>
            <a:chExt cx="2053312" cy="2365088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16C048B-07CE-4319-B9DD-E5E1630594A0}"/>
                </a:ext>
              </a:extLst>
            </p:cNvPr>
            <p:cNvGrpSpPr/>
            <p:nvPr/>
          </p:nvGrpSpPr>
          <p:grpSpPr>
            <a:xfrm>
              <a:off x="3203702" y="2731919"/>
              <a:ext cx="2053312" cy="2365088"/>
              <a:chOff x="2963639" y="2664177"/>
              <a:chExt cx="2053312" cy="2365088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5E88F95-2B72-4835-9AD4-DE51A1DE1C5C}"/>
                  </a:ext>
                </a:extLst>
              </p:cNvPr>
              <p:cNvSpPr/>
              <p:nvPr/>
            </p:nvSpPr>
            <p:spPr>
              <a:xfrm>
                <a:off x="2963639" y="4309265"/>
                <a:ext cx="2053312" cy="720000"/>
              </a:xfrm>
              <a:custGeom>
                <a:avLst/>
                <a:gdLst>
                  <a:gd name="connsiteX0" fmla="*/ 0 w 2053312"/>
                  <a:gd name="connsiteY0" fmla="*/ 0 h 720000"/>
                  <a:gd name="connsiteX1" fmla="*/ 2053312 w 2053312"/>
                  <a:gd name="connsiteY1" fmla="*/ 0 h 720000"/>
                  <a:gd name="connsiteX2" fmla="*/ 2053312 w 2053312"/>
                  <a:gd name="connsiteY2" fmla="*/ 720000 h 720000"/>
                  <a:gd name="connsiteX3" fmla="*/ 0 w 2053312"/>
                  <a:gd name="connsiteY3" fmla="*/ 720000 h 720000"/>
                  <a:gd name="connsiteX4" fmla="*/ 0 w 2053312"/>
                  <a:gd name="connsiteY4" fmla="*/ 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3312" h="720000">
                    <a:moveTo>
                      <a:pt x="0" y="0"/>
                    </a:moveTo>
                    <a:lnTo>
                      <a:pt x="2053312" y="0"/>
                    </a:lnTo>
                    <a:lnTo>
                      <a:pt x="2053312" y="720000"/>
                    </a:lnTo>
                    <a:lnTo>
                      <a:pt x="0" y="7200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0" indent="0" algn="ct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  <a:defRPr cap="all"/>
                </a:pPr>
                <a:r>
                  <a:rPr lang="en-NZ" sz="2000" kern="1200" dirty="0">
                    <a:solidFill>
                      <a:schemeClr val="tx1"/>
                    </a:solidFill>
                  </a:rPr>
                  <a:t>Rating Review </a:t>
                </a:r>
                <a:r>
                  <a:rPr lang="en-NZ" sz="2000" kern="1200" dirty="0" err="1">
                    <a:solidFill>
                      <a:schemeClr val="tx1"/>
                    </a:solidFill>
                  </a:rPr>
                  <a:t>WhAT</a:t>
                </a:r>
                <a:r>
                  <a:rPr lang="en-NZ" sz="2000" kern="1200" dirty="0">
                    <a:solidFill>
                      <a:schemeClr val="tx1"/>
                    </a:solidFill>
                  </a:rPr>
                  <a:t> And Why</a:t>
                </a:r>
                <a:endParaRPr lang="en-US" sz="2000" kern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077460C-15E7-40C5-A2C8-20A66B2EAF78}"/>
                  </a:ext>
                </a:extLst>
              </p:cNvPr>
              <p:cNvSpPr/>
              <p:nvPr/>
            </p:nvSpPr>
            <p:spPr>
              <a:xfrm>
                <a:off x="3363473" y="2664177"/>
                <a:ext cx="1260000" cy="1260000"/>
              </a:xfrm>
              <a:prstGeom prst="ellipse">
                <a:avLst/>
              </a:prstGeom>
              <a:solidFill>
                <a:schemeClr val="accent3">
                  <a:hueOff val="0"/>
                  <a:satOff val="0"/>
                  <a:lumOff val="0"/>
                </a:schemeClr>
              </a:solidFill>
            </p:spPr>
            <p:style>
              <a:ln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/>
            </p:style>
          </p:sp>
        </p:grpSp>
        <p:pic>
          <p:nvPicPr>
            <p:cNvPr id="5" name="Graphic 4" descr="Question Mark">
              <a:extLst>
                <a:ext uri="{FF2B5EF4-FFF2-40B4-BE49-F238E27FC236}">
                  <a16:creationId xmlns:a16="http://schemas.microsoft.com/office/drawing/2014/main" id="{CF1A4D54-62B4-4DB7-8CAD-5DBC86570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780358" y="2899955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5310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How much does each rate Make of the Pie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C844744-17BE-4575-A81F-954EAECD239B}"/>
              </a:ext>
            </a:extLst>
          </p:cNvPr>
          <p:cNvSpPr txBox="1"/>
          <p:nvPr/>
        </p:nvSpPr>
        <p:spPr>
          <a:xfrm>
            <a:off x="5683214" y="3713164"/>
            <a:ext cx="118088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NZ" b="1" dirty="0"/>
              <a:t>$</a:t>
            </a:r>
            <a:r>
              <a:rPr lang="en-NZ" b="1" dirty="0" err="1"/>
              <a:t>16.1M</a:t>
            </a:r>
            <a:endParaRPr lang="en-NZ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F52B4D-8210-447B-804C-E360C8F64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537" y="1415496"/>
            <a:ext cx="7400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93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>
            <a:extLst>
              <a:ext uri="{FF2B5EF4-FFF2-40B4-BE49-F238E27FC236}">
                <a16:creationId xmlns:a16="http://schemas.microsoft.com/office/drawing/2014/main" id="{5FF7B57D-FF7B-48B3-9F60-9BCEEECF9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EB95AFDF-FA7D-4311-9C65-6D507D92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9A5CCD98-20C1-4404-B788-FDA92F8A44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88" name="Rectangle 5">
                <a:extLst>
                  <a:ext uri="{FF2B5EF4-FFF2-40B4-BE49-F238E27FC236}">
                    <a16:creationId xmlns:a16="http://schemas.microsoft.com/office/drawing/2014/main" id="{C1424C76-B5C3-468E-86FA-8D9B269053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89" name="Freeform 6">
                <a:extLst>
                  <a:ext uri="{FF2B5EF4-FFF2-40B4-BE49-F238E27FC236}">
                    <a16:creationId xmlns:a16="http://schemas.microsoft.com/office/drawing/2014/main" id="{B3922267-72C9-403B-A6DE-7D0A43D554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0" name="Freeform 7">
                <a:extLst>
                  <a:ext uri="{FF2B5EF4-FFF2-40B4-BE49-F238E27FC236}">
                    <a16:creationId xmlns:a16="http://schemas.microsoft.com/office/drawing/2014/main" id="{7276DB68-2E8D-4723-852B-7476DD38FE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1" name="Freeform 8">
                <a:extLst>
                  <a:ext uri="{FF2B5EF4-FFF2-40B4-BE49-F238E27FC236}">
                    <a16:creationId xmlns:a16="http://schemas.microsoft.com/office/drawing/2014/main" id="{0A155711-4993-4D1E-89EA-A397C164F0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2" name="Freeform 9">
                <a:extLst>
                  <a:ext uri="{FF2B5EF4-FFF2-40B4-BE49-F238E27FC236}">
                    <a16:creationId xmlns:a16="http://schemas.microsoft.com/office/drawing/2014/main" id="{2AB42136-2551-4CAA-857F-65FA3247B4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3" name="Freeform 10">
                <a:extLst>
                  <a:ext uri="{FF2B5EF4-FFF2-40B4-BE49-F238E27FC236}">
                    <a16:creationId xmlns:a16="http://schemas.microsoft.com/office/drawing/2014/main" id="{7C2ADEA1-EA3E-4C0E-A28E-460092F7FF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4" name="Freeform 11">
                <a:extLst>
                  <a:ext uri="{FF2B5EF4-FFF2-40B4-BE49-F238E27FC236}">
                    <a16:creationId xmlns:a16="http://schemas.microsoft.com/office/drawing/2014/main" id="{B04584B3-081C-4286-A840-AB5B16B10A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5" name="Freeform 12">
                <a:extLst>
                  <a:ext uri="{FF2B5EF4-FFF2-40B4-BE49-F238E27FC236}">
                    <a16:creationId xmlns:a16="http://schemas.microsoft.com/office/drawing/2014/main" id="{3AB388FD-C246-4936-A041-E0413A1329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6" name="Freeform 13">
                <a:extLst>
                  <a:ext uri="{FF2B5EF4-FFF2-40B4-BE49-F238E27FC236}">
                    <a16:creationId xmlns:a16="http://schemas.microsoft.com/office/drawing/2014/main" id="{57692343-2D12-4F57-836C-945D407B68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7" name="Freeform 14">
                <a:extLst>
                  <a:ext uri="{FF2B5EF4-FFF2-40B4-BE49-F238E27FC236}">
                    <a16:creationId xmlns:a16="http://schemas.microsoft.com/office/drawing/2014/main" id="{062EE710-0210-4840-8698-E0DF1C6170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8" name="Freeform 15">
                <a:extLst>
                  <a:ext uri="{FF2B5EF4-FFF2-40B4-BE49-F238E27FC236}">
                    <a16:creationId xmlns:a16="http://schemas.microsoft.com/office/drawing/2014/main" id="{161892F4-6071-40CD-8E18-CDEE0C91B5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9" name="Line 16">
                <a:extLst>
                  <a:ext uri="{FF2B5EF4-FFF2-40B4-BE49-F238E27FC236}">
                    <a16:creationId xmlns:a16="http://schemas.microsoft.com/office/drawing/2014/main" id="{3E6BBE44-8D88-407D-B1C6-10C89DD617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100" name="Freeform 17">
                <a:extLst>
                  <a:ext uri="{FF2B5EF4-FFF2-40B4-BE49-F238E27FC236}">
                    <a16:creationId xmlns:a16="http://schemas.microsoft.com/office/drawing/2014/main" id="{1E90AE6E-328E-4730-825C-B5130F5CFC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1" name="Freeform 18">
                <a:extLst>
                  <a:ext uri="{FF2B5EF4-FFF2-40B4-BE49-F238E27FC236}">
                    <a16:creationId xmlns:a16="http://schemas.microsoft.com/office/drawing/2014/main" id="{24EC969F-6E4A-4163-ABDA-4674429A3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2" name="Freeform 19">
                <a:extLst>
                  <a:ext uri="{FF2B5EF4-FFF2-40B4-BE49-F238E27FC236}">
                    <a16:creationId xmlns:a16="http://schemas.microsoft.com/office/drawing/2014/main" id="{1B735C94-B049-42C6-9DEF-5DB70D58CE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3" name="Freeform 20">
                <a:extLst>
                  <a:ext uri="{FF2B5EF4-FFF2-40B4-BE49-F238E27FC236}">
                    <a16:creationId xmlns:a16="http://schemas.microsoft.com/office/drawing/2014/main" id="{051C02E6-1954-478B-AEAE-BF8F36BE94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4" name="Rectangle 21">
                <a:extLst>
                  <a:ext uri="{FF2B5EF4-FFF2-40B4-BE49-F238E27FC236}">
                    <a16:creationId xmlns:a16="http://schemas.microsoft.com/office/drawing/2014/main" id="{6710B1C0-310A-48D0-B824-459D9AFC2F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105" name="Freeform 22">
                <a:extLst>
                  <a:ext uri="{FF2B5EF4-FFF2-40B4-BE49-F238E27FC236}">
                    <a16:creationId xmlns:a16="http://schemas.microsoft.com/office/drawing/2014/main" id="{1204A606-D9A6-4DC6-9F0E-D516EA1EB9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6" name="Freeform 23">
                <a:extLst>
                  <a:ext uri="{FF2B5EF4-FFF2-40B4-BE49-F238E27FC236}">
                    <a16:creationId xmlns:a16="http://schemas.microsoft.com/office/drawing/2014/main" id="{EE569555-0243-4979-A537-C9B4AFD5F2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7" name="Freeform 24">
                <a:extLst>
                  <a:ext uri="{FF2B5EF4-FFF2-40B4-BE49-F238E27FC236}">
                    <a16:creationId xmlns:a16="http://schemas.microsoft.com/office/drawing/2014/main" id="{D52A977D-4993-48AF-A792-F2DE09639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8" name="Freeform 25">
                <a:extLst>
                  <a:ext uri="{FF2B5EF4-FFF2-40B4-BE49-F238E27FC236}">
                    <a16:creationId xmlns:a16="http://schemas.microsoft.com/office/drawing/2014/main" id="{93CFF2DC-E52E-4D99-97D5-B0D7B792E5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09" name="Freeform 26">
                <a:extLst>
                  <a:ext uri="{FF2B5EF4-FFF2-40B4-BE49-F238E27FC236}">
                    <a16:creationId xmlns:a16="http://schemas.microsoft.com/office/drawing/2014/main" id="{5E175372-AF09-42A7-B3D0-226C834891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0" name="Freeform 27">
                <a:extLst>
                  <a:ext uri="{FF2B5EF4-FFF2-40B4-BE49-F238E27FC236}">
                    <a16:creationId xmlns:a16="http://schemas.microsoft.com/office/drawing/2014/main" id="{ABF20BA9-F4B2-49EA-A573-578B18977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1" name="Freeform 28">
                <a:extLst>
                  <a:ext uri="{FF2B5EF4-FFF2-40B4-BE49-F238E27FC236}">
                    <a16:creationId xmlns:a16="http://schemas.microsoft.com/office/drawing/2014/main" id="{AA3A7A4B-C811-4E23-8BFD-5823A032DA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2" name="Freeform 29">
                <a:extLst>
                  <a:ext uri="{FF2B5EF4-FFF2-40B4-BE49-F238E27FC236}">
                    <a16:creationId xmlns:a16="http://schemas.microsoft.com/office/drawing/2014/main" id="{47537781-F057-4B97-AD8F-12FE9BE599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3" name="Freeform 30">
                <a:extLst>
                  <a:ext uri="{FF2B5EF4-FFF2-40B4-BE49-F238E27FC236}">
                    <a16:creationId xmlns:a16="http://schemas.microsoft.com/office/drawing/2014/main" id="{078883C7-EB52-4BB7-A9A7-F8C046A833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14" name="Freeform 31">
                <a:extLst>
                  <a:ext uri="{FF2B5EF4-FFF2-40B4-BE49-F238E27FC236}">
                    <a16:creationId xmlns:a16="http://schemas.microsoft.com/office/drawing/2014/main" id="{63CCBBF8-5972-4ED3-AB5B-46DC425B17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A8C19883-37FB-437C-A3AA-89AA6239D3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78" name="Freeform 32">
                <a:extLst>
                  <a:ext uri="{FF2B5EF4-FFF2-40B4-BE49-F238E27FC236}">
                    <a16:creationId xmlns:a16="http://schemas.microsoft.com/office/drawing/2014/main" id="{AF1753DD-4CEF-45EC-B952-90EA8895D7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9" name="Freeform 33">
                <a:extLst>
                  <a:ext uri="{FF2B5EF4-FFF2-40B4-BE49-F238E27FC236}">
                    <a16:creationId xmlns:a16="http://schemas.microsoft.com/office/drawing/2014/main" id="{5B9356DB-C1BE-4D76-8FA7-4FBAA12D1D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0" name="Freeform 34">
                <a:extLst>
                  <a:ext uri="{FF2B5EF4-FFF2-40B4-BE49-F238E27FC236}">
                    <a16:creationId xmlns:a16="http://schemas.microsoft.com/office/drawing/2014/main" id="{C4F59561-572D-42BA-A6FD-F3AFA1A394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1" name="Freeform 35">
                <a:extLst>
                  <a:ext uri="{FF2B5EF4-FFF2-40B4-BE49-F238E27FC236}">
                    <a16:creationId xmlns:a16="http://schemas.microsoft.com/office/drawing/2014/main" id="{BB7A51A1-D509-4494-BAE2-1B96CAD4DB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2" name="Freeform 36">
                <a:extLst>
                  <a:ext uri="{FF2B5EF4-FFF2-40B4-BE49-F238E27FC236}">
                    <a16:creationId xmlns:a16="http://schemas.microsoft.com/office/drawing/2014/main" id="{D3FE0B5A-55DE-4E56-8E9B-B92D1DB9A8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3" name="Freeform 37">
                <a:extLst>
                  <a:ext uri="{FF2B5EF4-FFF2-40B4-BE49-F238E27FC236}">
                    <a16:creationId xmlns:a16="http://schemas.microsoft.com/office/drawing/2014/main" id="{F125661C-3A0E-4B6E-B2AB-1B08C89251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4" name="Freeform 38">
                <a:extLst>
                  <a:ext uri="{FF2B5EF4-FFF2-40B4-BE49-F238E27FC236}">
                    <a16:creationId xmlns:a16="http://schemas.microsoft.com/office/drawing/2014/main" id="{39304006-EE77-438A-A0D1-537322356C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5" name="Freeform 39">
                <a:extLst>
                  <a:ext uri="{FF2B5EF4-FFF2-40B4-BE49-F238E27FC236}">
                    <a16:creationId xmlns:a16="http://schemas.microsoft.com/office/drawing/2014/main" id="{C6031DEB-4109-4049-82CF-DD06483A2C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6" name="Freeform 40">
                <a:extLst>
                  <a:ext uri="{FF2B5EF4-FFF2-40B4-BE49-F238E27FC236}">
                    <a16:creationId xmlns:a16="http://schemas.microsoft.com/office/drawing/2014/main" id="{65FC2657-18D6-4490-88D6-32E6B1C6FB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7" name="Rectangle 41">
                <a:extLst>
                  <a:ext uri="{FF2B5EF4-FFF2-40B4-BE49-F238E27FC236}">
                    <a16:creationId xmlns:a16="http://schemas.microsoft.com/office/drawing/2014/main" id="{20BEA03B-3EAD-4FA2-BC9D-25A14D635C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 useBgFill="1">
        <p:nvSpPr>
          <p:cNvPr id="116" name="Rectangle 115">
            <a:extLst>
              <a:ext uri="{FF2B5EF4-FFF2-40B4-BE49-F238E27FC236}">
                <a16:creationId xmlns:a16="http://schemas.microsoft.com/office/drawing/2014/main" id="{6697F791-5FFA-4164-899F-EB52EA72B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8" name="Picture 2">
            <a:extLst>
              <a:ext uri="{FF2B5EF4-FFF2-40B4-BE49-F238E27FC236}">
                <a16:creationId xmlns:a16="http://schemas.microsoft.com/office/drawing/2014/main" id="{4E28A1A9-FB81-4816-AAEA-C3B430946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2"/>
            <a:ext cx="4061525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Rectangle 119">
            <a:extLst>
              <a:ext uri="{FF2B5EF4-FFF2-40B4-BE49-F238E27FC236}">
                <a16:creationId xmlns:a16="http://schemas.microsoft.com/office/drawing/2014/main" id="{B773AB25-A422-41AA-9737-5E04C1966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853"/>
            <a:ext cx="4055621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" name="Picture 2">
            <a:extLst>
              <a:ext uri="{FF2B5EF4-FFF2-40B4-BE49-F238E27FC236}">
                <a16:creationId xmlns:a16="http://schemas.microsoft.com/office/drawing/2014/main" id="{AF0552B8-DE8C-40DF-B29F-1728E6A10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0" y="23283"/>
            <a:ext cx="40781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6B66C4B-28F1-4666-B02A-D0BC4416F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266" y="618518"/>
            <a:ext cx="3176542" cy="50091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3600" dirty="0">
                <a:solidFill>
                  <a:srgbClr val="FFFFFF"/>
                </a:solidFill>
              </a:rPr>
              <a:t>Equality</a:t>
            </a:r>
            <a:br>
              <a:rPr lang="en-US" sz="3600" dirty="0">
                <a:solidFill>
                  <a:srgbClr val="FFFFFF"/>
                </a:solidFill>
              </a:rPr>
            </a:br>
            <a:r>
              <a:rPr lang="en-US" sz="3600" dirty="0">
                <a:solidFill>
                  <a:srgbClr val="FFFFFF"/>
                </a:solidFill>
              </a:rPr>
              <a:t>v. </a:t>
            </a:r>
            <a:br>
              <a:rPr lang="en-US" sz="3600" dirty="0">
                <a:solidFill>
                  <a:srgbClr val="FFFFFF"/>
                </a:solidFill>
              </a:rPr>
            </a:br>
            <a:r>
              <a:rPr lang="en-US" sz="3600" dirty="0">
                <a:solidFill>
                  <a:srgbClr val="FFFFFF"/>
                </a:solidFill>
              </a:rPr>
              <a:t>Equity </a:t>
            </a:r>
            <a:br>
              <a:rPr lang="en-US" sz="36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</a:rPr>
            </a:br>
            <a:r>
              <a:rPr lang="en-US" sz="3600" dirty="0">
                <a:solidFill>
                  <a:srgbClr val="FFFFFF"/>
                </a:solidFill>
              </a:rPr>
              <a:t>What is appropriate for Wairoa?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6AD0D387-1584-4477-B5F8-52B50D4F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5" name="Rectangle 5">
              <a:extLst>
                <a:ext uri="{FF2B5EF4-FFF2-40B4-BE49-F238E27FC236}">
                  <a16:creationId xmlns:a16="http://schemas.microsoft.com/office/drawing/2014/main" id="{22C90122-8CF0-4164-B596-168DE41D39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26" name="Freeform 6">
              <a:extLst>
                <a:ext uri="{FF2B5EF4-FFF2-40B4-BE49-F238E27FC236}">
                  <a16:creationId xmlns:a16="http://schemas.microsoft.com/office/drawing/2014/main" id="{E74D534E-37A6-4D27-9C47-0B2F052783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7">
              <a:extLst>
                <a:ext uri="{FF2B5EF4-FFF2-40B4-BE49-F238E27FC236}">
                  <a16:creationId xmlns:a16="http://schemas.microsoft.com/office/drawing/2014/main" id="{1C1C156E-D2E0-468A-9B19-79521D69B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14C97F11-4F6C-4DFF-89BC-3AEA5B7FF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id="{773C2106-77CE-42E1-839F-925EAEBB2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id="{E2807D33-BD1F-4B09-8D93-63C06DB3C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id="{84BDF3E8-157B-47D1-AF8E-FE1EFF061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id="{68B482B5-E0FD-406A-99B2-297DF33354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id="{B8750F30-12E8-410B-8709-78F1EF3BBE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id="{DB2D030A-4700-4CC4-A971-F119F8372C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id="{B4E516DB-F66E-4E88-8CAA-67153F5618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6" name="Line 16">
              <a:extLst>
                <a:ext uri="{FF2B5EF4-FFF2-40B4-BE49-F238E27FC236}">
                  <a16:creationId xmlns:a16="http://schemas.microsoft.com/office/drawing/2014/main" id="{DF749FDD-DD56-4DC9-A379-77E110698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id="{6AD95087-E0AF-45D3-B824-EFFCBBECD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id="{2D21010F-3DE2-4881-B9D5-3415C4E05D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id="{2AFDF4BC-8E99-4A2C-9EF2-4B98A05C2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id="{BB8EAEE8-22EA-4103-A02E-5043474C4B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1" name="Rectangle 21">
              <a:extLst>
                <a:ext uri="{FF2B5EF4-FFF2-40B4-BE49-F238E27FC236}">
                  <a16:creationId xmlns:a16="http://schemas.microsoft.com/office/drawing/2014/main" id="{7148ABD2-E447-429F-B97E-86494051C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id="{99900F4A-F8CA-456E-9FA0-34572621C0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3" name="Freeform 23">
              <a:extLst>
                <a:ext uri="{FF2B5EF4-FFF2-40B4-BE49-F238E27FC236}">
                  <a16:creationId xmlns:a16="http://schemas.microsoft.com/office/drawing/2014/main" id="{DF5CD0A9-E49B-4968-886B-41C1A66D23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4" name="Freeform 24">
              <a:extLst>
                <a:ext uri="{FF2B5EF4-FFF2-40B4-BE49-F238E27FC236}">
                  <a16:creationId xmlns:a16="http://schemas.microsoft.com/office/drawing/2014/main" id="{7E462582-7383-4272-A323-85C9D137C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5" name="Freeform 25">
              <a:extLst>
                <a:ext uri="{FF2B5EF4-FFF2-40B4-BE49-F238E27FC236}">
                  <a16:creationId xmlns:a16="http://schemas.microsoft.com/office/drawing/2014/main" id="{CB472F67-7C37-4D80-B346-DE30D44B5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6" name="Freeform 26">
              <a:extLst>
                <a:ext uri="{FF2B5EF4-FFF2-40B4-BE49-F238E27FC236}">
                  <a16:creationId xmlns:a16="http://schemas.microsoft.com/office/drawing/2014/main" id="{19A8AE83-358F-4D4E-91C7-F09E35097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7" name="Freeform 27">
              <a:extLst>
                <a:ext uri="{FF2B5EF4-FFF2-40B4-BE49-F238E27FC236}">
                  <a16:creationId xmlns:a16="http://schemas.microsoft.com/office/drawing/2014/main" id="{C4B79436-9285-45DE-A9FB-B3DD750738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8" name="Freeform 28">
              <a:extLst>
                <a:ext uri="{FF2B5EF4-FFF2-40B4-BE49-F238E27FC236}">
                  <a16:creationId xmlns:a16="http://schemas.microsoft.com/office/drawing/2014/main" id="{B0BF8BF3-C90A-483A-B61E-13D2C41FBA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9" name="Freeform 29">
              <a:extLst>
                <a:ext uri="{FF2B5EF4-FFF2-40B4-BE49-F238E27FC236}">
                  <a16:creationId xmlns:a16="http://schemas.microsoft.com/office/drawing/2014/main" id="{31011274-F329-444B-9B06-69DD2EC44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0" name="Freeform 30">
              <a:extLst>
                <a:ext uri="{FF2B5EF4-FFF2-40B4-BE49-F238E27FC236}">
                  <a16:creationId xmlns:a16="http://schemas.microsoft.com/office/drawing/2014/main" id="{DB8B1D39-5B9A-4B4E-849B-A5821A2460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1" name="Freeform 31">
              <a:extLst>
                <a:ext uri="{FF2B5EF4-FFF2-40B4-BE49-F238E27FC236}">
                  <a16:creationId xmlns:a16="http://schemas.microsoft.com/office/drawing/2014/main" id="{336ECD63-75C2-4A32-A31B-30BB30972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EB5377C-F540-40CB-9B70-14628780C6C0}"/>
              </a:ext>
            </a:extLst>
          </p:cNvPr>
          <p:cNvGrpSpPr/>
          <p:nvPr/>
        </p:nvGrpSpPr>
        <p:grpSpPr>
          <a:xfrm>
            <a:off x="4711778" y="962158"/>
            <a:ext cx="6844045" cy="4929179"/>
            <a:chOff x="1424982" y="-1"/>
            <a:chExt cx="9151937" cy="685800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6F56404-BAD5-4119-85DE-968F087C81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1" t="22410" r="-1" b="13525"/>
            <a:stretch/>
          </p:blipFill>
          <p:spPr>
            <a:xfrm>
              <a:off x="1424982" y="-1"/>
              <a:ext cx="9151937" cy="3906983"/>
            </a:xfrm>
            <a:prstGeom prst="rect">
              <a:avLst/>
            </a:prstGeom>
          </p:spPr>
        </p:pic>
        <p:pic>
          <p:nvPicPr>
            <p:cNvPr id="1028" name="Picture 4" descr="Equality or Equity | Equality, Equity vs equality, Equity">
              <a:extLst>
                <a:ext uri="{FF2B5EF4-FFF2-40B4-BE49-F238E27FC236}">
                  <a16:creationId xmlns:a16="http://schemas.microsoft.com/office/drawing/2014/main" id="{F4C2FB02-A01E-4360-A16A-A25D808E3B0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81" b="96161" l="274" r="97740">
                          <a14:foregroundMark x1="411" y1="39214" x2="46986" y2="43784"/>
                          <a14:foregroundMark x1="46986" y1="43784" x2="51781" y2="86380"/>
                          <a14:foregroundMark x1="51781" y1="86380" x2="50959" y2="94424"/>
                          <a14:foregroundMark x1="50959" y1="94424" x2="43836" y2="96709"/>
                          <a14:foregroundMark x1="43836" y1="96709" x2="13082" y2="90768"/>
                          <a14:foregroundMark x1="13082" y1="90768" x2="10479" y2="79890"/>
                          <a14:foregroundMark x1="10479" y1="79890" x2="10205" y2="58684"/>
                          <a14:foregroundMark x1="10205" y1="58684" x2="8699" y2="51554"/>
                          <a14:foregroundMark x1="8699" y1="51554" x2="3836" y2="44790"/>
                          <a14:foregroundMark x1="65685" y1="43327" x2="97877" y2="45795"/>
                          <a14:foregroundMark x1="97877" y1="45795" x2="99589" y2="56307"/>
                          <a14:foregroundMark x1="99589" y1="56307" x2="98356" y2="72303"/>
                          <a14:foregroundMark x1="98356" y1="72303" x2="99384" y2="88117"/>
                          <a14:foregroundMark x1="99384" y1="88117" x2="83493" y2="96252"/>
                          <a14:foregroundMark x1="83493" y1="96252" x2="68219" y2="98080"/>
                          <a14:foregroundMark x1="68219" y1="98080" x2="6438" y2="89488"/>
                          <a14:foregroundMark x1="6438" y1="89488" x2="1918" y2="85466"/>
                          <a14:foregroundMark x1="1918" y1="85466" x2="753" y2="39762"/>
                          <a14:foregroundMark x1="753" y1="39762" x2="6712" y2="41042"/>
                          <a14:foregroundMark x1="6712" y1="41042" x2="7397" y2="40951"/>
                          <a14:foregroundMark x1="14932" y1="83364" x2="90959" y2="90311"/>
                          <a14:foregroundMark x1="90959" y1="90311" x2="96712" y2="94881"/>
                          <a14:foregroundMark x1="96712" y1="94881" x2="6096" y2="93784"/>
                          <a14:foregroundMark x1="6096" y1="93784" x2="342" y2="92505"/>
                          <a14:foregroundMark x1="342" y1="92505" x2="274" y2="87294"/>
                          <a14:foregroundMark x1="6233" y1="96984" x2="16644" y2="99543"/>
                          <a14:foregroundMark x1="16644" y1="99543" x2="54521" y2="97898"/>
                          <a14:foregroundMark x1="54521" y1="97898" x2="81301" y2="99726"/>
                          <a14:foregroundMark x1="81301" y1="99726" x2="88082" y2="98263"/>
                          <a14:foregroundMark x1="88082" y1="98263" x2="95548" y2="68099"/>
                          <a14:foregroundMark x1="95548" y1="68099" x2="98630" y2="41865"/>
                          <a14:foregroundMark x1="98630" y1="41865" x2="92671" y2="39488"/>
                          <a14:foregroundMark x1="92671" y1="39488" x2="92603" y2="32176"/>
                          <a14:foregroundMark x1="92603" y1="32176" x2="88425" y2="36654"/>
                          <a14:foregroundMark x1="88425" y1="36654" x2="90205" y2="43693"/>
                          <a14:foregroundMark x1="90205" y1="43693" x2="89863" y2="52834"/>
                          <a14:foregroundMark x1="89863" y1="52834" x2="86507" y2="60512"/>
                          <a14:foregroundMark x1="86507" y1="60512" x2="79589" y2="63437"/>
                          <a14:foregroundMark x1="79589" y1="63437" x2="74726" y2="58684"/>
                          <a14:foregroundMark x1="74726" y1="58684" x2="73630" y2="49452"/>
                          <a14:foregroundMark x1="73630" y1="49452" x2="77671" y2="35009"/>
                          <a14:foregroundMark x1="77671" y1="35009" x2="73014" y2="50823"/>
                          <a14:foregroundMark x1="73014" y1="50823" x2="67603" y2="52559"/>
                          <a14:foregroundMark x1="67603" y1="52559" x2="64384" y2="45978"/>
                          <a14:foregroundMark x1="64384" y1="45978" x2="63767" y2="38026"/>
                          <a14:foregroundMark x1="63767" y1="38026" x2="57466" y2="53839"/>
                          <a14:foregroundMark x1="57466" y1="53839" x2="52603" y2="58958"/>
                          <a14:foregroundMark x1="52603" y1="58958" x2="46370" y2="58592"/>
                          <a14:foregroundMark x1="46370" y1="58592" x2="27123" y2="49452"/>
                          <a14:foregroundMark x1="27123" y1="49452" x2="22945" y2="43236"/>
                          <a14:foregroundMark x1="22945" y1="43236" x2="25753" y2="35283"/>
                          <a14:foregroundMark x1="25753" y1="35283" x2="28219" y2="49177"/>
                          <a14:foregroundMark x1="97808" y1="45247" x2="95205" y2="92870"/>
                          <a14:foregroundMark x1="84452" y1="85375" x2="65685" y2="84735"/>
                          <a14:foregroundMark x1="65685" y1="84735" x2="65000" y2="84461"/>
                          <a14:foregroundMark x1="34658" y1="96527" x2="6164" y2="96161"/>
                          <a14:foregroundMark x1="6164" y1="96161" x2="6096" y2="96069"/>
                          <a14:foregroundMark x1="6712" y1="79068" x2="9247" y2="86472"/>
                          <a14:foregroundMark x1="9247" y1="86472" x2="13630" y2="91682"/>
                          <a14:foregroundMark x1="13630" y1="91682" x2="14041" y2="91773"/>
                          <a14:foregroundMark x1="61301" y1="31079" x2="61301" y2="31079"/>
                          <a14:foregroundMark x1="67466" y1="37477" x2="67466" y2="37477"/>
                          <a14:foregroundMark x1="86849" y1="33638" x2="86849" y2="33638"/>
                          <a14:foregroundMark x1="87123" y1="30347" x2="87123" y2="30347"/>
                          <a14:foregroundMark x1="87466" y1="28702" x2="87466" y2="28702"/>
                          <a14:foregroundMark x1="87123" y1="27422" x2="87123" y2="27422"/>
                          <a14:foregroundMark x1="92945" y1="26965" x2="92945" y2="26965"/>
                          <a14:foregroundMark x1="26438" y1="30622" x2="26438" y2="30622"/>
                          <a14:foregroundMark x1="15753" y1="18739" x2="14041" y2="18373"/>
                          <a14:foregroundMark x1="56644" y1="20841" x2="56507" y2="36015"/>
                          <a14:backgroundMark x1="3699" y1="14808" x2="26781" y2="10420"/>
                          <a14:backgroundMark x1="26781" y1="10420" x2="98425" y2="14625"/>
                          <a14:backgroundMark x1="27123" y1="18099" x2="47123" y2="20932"/>
                          <a14:backgroundMark x1="19863" y1="19378" x2="27945" y2="18647"/>
                          <a14:backgroundMark x1="27945" y1="18647" x2="32534" y2="18739"/>
                          <a14:backgroundMark x1="22534" y1="14442" x2="22534" y2="14442"/>
                          <a14:backgroundMark x1="10753" y1="20293" x2="137" y2="25046"/>
                          <a14:backgroundMark x1="38836" y1="13985" x2="57740" y2="14899"/>
                          <a14:backgroundMark x1="52945" y1="16362" x2="54178" y2="25868"/>
                          <a14:backgroundMark x1="83630" y1="35375" x2="82603" y2="20841"/>
                          <a14:backgroundMark x1="89932" y1="30622" x2="89452" y2="23309"/>
                          <a14:backgroundMark x1="63562" y1="16545" x2="95548" y2="18739"/>
                          <a14:backgroundMark x1="60548" y1="22578" x2="80068" y2="20932"/>
                          <a14:backgroundMark x1="80068" y1="20932" x2="80205" y2="20932"/>
                          <a14:backgroundMark x1="60000" y1="17642" x2="60000" y2="17642"/>
                          <a14:backgroundMark x1="23699" y1="14168" x2="23699" y2="14168"/>
                          <a14:backgroundMark x1="3356" y1="16179" x2="3356" y2="16179"/>
                          <a14:backgroundMark x1="9521" y1="16545" x2="9521" y2="16545"/>
                          <a14:backgroundMark x1="19658" y1="15539" x2="19658" y2="155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27"/>
            <a:stretch/>
          </p:blipFill>
          <p:spPr bwMode="auto">
            <a:xfrm>
              <a:off x="1424982" y="968829"/>
              <a:ext cx="9151937" cy="5889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4563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8154125" cy="1478570"/>
          </a:xfrm>
        </p:spPr>
        <p:txBody>
          <a:bodyPr/>
          <a:lstStyle/>
          <a:p>
            <a:r>
              <a:rPr lang="en-NZ" dirty="0"/>
              <a:t>What are we trying to achieve by rearranging the deck Chairs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6FA2C6-F9CD-414F-A3F8-5E5DFD58A47E}"/>
              </a:ext>
            </a:extLst>
          </p:cNvPr>
          <p:cNvSpPr txBox="1"/>
          <p:nvPr/>
        </p:nvSpPr>
        <p:spPr>
          <a:xfrm>
            <a:off x="4320034" y="2434917"/>
            <a:ext cx="38793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Simple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Affordable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Appropriate</a:t>
            </a:r>
          </a:p>
        </p:txBody>
      </p:sp>
    </p:spTree>
    <p:extLst>
      <p:ext uri="{BB962C8B-B14F-4D97-AF65-F5344CB8AC3E}">
        <p14:creationId xmlns:p14="http://schemas.microsoft.com/office/powerpoint/2010/main" val="10538374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8154125" cy="1478570"/>
          </a:xfrm>
        </p:spPr>
        <p:txBody>
          <a:bodyPr/>
          <a:lstStyle/>
          <a:p>
            <a:r>
              <a:rPr lang="en-NZ" dirty="0"/>
              <a:t>What does appropriate look like?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6FA2C6-F9CD-414F-A3F8-5E5DFD58A47E}"/>
              </a:ext>
            </a:extLst>
          </p:cNvPr>
          <p:cNvSpPr txBox="1"/>
          <p:nvPr/>
        </p:nvSpPr>
        <p:spPr>
          <a:xfrm>
            <a:off x="606392" y="1909654"/>
            <a:ext cx="11338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600" dirty="0"/>
              <a:t>Should those with more pay more?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600" dirty="0"/>
              <a:t>Should everyone contribute for those struggling the most?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600" dirty="0"/>
              <a:t>Should we reduce fixed rates?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600" dirty="0"/>
              <a:t>Should forestry pay for the damage to roads?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600" dirty="0"/>
              <a:t>Should we all pay for district benefits of water and wastewater be paid in the general rate?</a:t>
            </a:r>
          </a:p>
        </p:txBody>
      </p:sp>
    </p:spTree>
    <p:extLst>
      <p:ext uri="{BB962C8B-B14F-4D97-AF65-F5344CB8AC3E}">
        <p14:creationId xmlns:p14="http://schemas.microsoft.com/office/powerpoint/2010/main" val="347564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9225570" cy="1478570"/>
          </a:xfrm>
        </p:spPr>
        <p:txBody>
          <a:bodyPr/>
          <a:lstStyle/>
          <a:p>
            <a:r>
              <a:rPr lang="en-NZ" dirty="0"/>
              <a:t>Timetable and Community Consultation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6FA2C6-F9CD-414F-A3F8-5E5DFD58A47E}"/>
              </a:ext>
            </a:extLst>
          </p:cNvPr>
          <p:cNvSpPr txBox="1"/>
          <p:nvPr/>
        </p:nvSpPr>
        <p:spPr>
          <a:xfrm>
            <a:off x="947493" y="1783217"/>
            <a:ext cx="1098673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Early Engagement – </a:t>
            </a:r>
            <a:r>
              <a:rPr lang="en-NZ" sz="4000" b="1" dirty="0">
                <a:solidFill>
                  <a:srgbClr val="FFFF00"/>
                </a:solidFill>
              </a:rPr>
              <a:t>SEPT / OCT 2020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Council adopt Proposal – </a:t>
            </a:r>
            <a:r>
              <a:rPr lang="en-NZ" sz="4000" b="1" dirty="0">
                <a:solidFill>
                  <a:srgbClr val="FFFF00"/>
                </a:solidFill>
              </a:rPr>
              <a:t>3 NOV 2020</a:t>
            </a:r>
            <a:endParaRPr lang="en-NZ" sz="4400" dirty="0">
              <a:solidFill>
                <a:srgbClr val="FFFF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Full Consultation – </a:t>
            </a:r>
            <a:r>
              <a:rPr lang="en-NZ" sz="4000" b="1" dirty="0">
                <a:solidFill>
                  <a:srgbClr val="FFFF00"/>
                </a:solidFill>
              </a:rPr>
              <a:t>4 NOV– 4 DEC 2020</a:t>
            </a:r>
            <a:endParaRPr lang="en-NZ" sz="4400" b="1" dirty="0">
              <a:solidFill>
                <a:srgbClr val="FFFF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Hearings on Submissions – </a:t>
            </a:r>
            <a:r>
              <a:rPr lang="en-NZ" sz="4000" b="1" dirty="0">
                <a:solidFill>
                  <a:srgbClr val="FFFF00"/>
                </a:solidFill>
              </a:rPr>
              <a:t>15 DEC 2020</a:t>
            </a:r>
            <a:endParaRPr lang="en-NZ" sz="4400" b="1" dirty="0">
              <a:solidFill>
                <a:srgbClr val="FFFF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Council Decision – </a:t>
            </a:r>
            <a:r>
              <a:rPr lang="en-NZ" sz="4000" b="1" dirty="0">
                <a:solidFill>
                  <a:srgbClr val="FFFF00"/>
                </a:solidFill>
              </a:rPr>
              <a:t>16 DEC 2020</a:t>
            </a:r>
            <a:endParaRPr lang="en-NZ" sz="4400" b="1" dirty="0">
              <a:solidFill>
                <a:srgbClr val="FFFF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4400" dirty="0"/>
          </a:p>
        </p:txBody>
      </p:sp>
    </p:spTree>
    <p:extLst>
      <p:ext uri="{BB962C8B-B14F-4D97-AF65-F5344CB8AC3E}">
        <p14:creationId xmlns:p14="http://schemas.microsoft.com/office/powerpoint/2010/main" val="3346322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1F396201-7C6B-4EE3-A402-EEA596F76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4848" y="270386"/>
            <a:ext cx="8464818" cy="140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20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PROPOSED ENGAGEMENT PLAN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2000" b="0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WEEK 1 – COMMUNITY MEETINGS</a:t>
            </a:r>
            <a:r>
              <a:rPr kumimoji="0" lang="en-NZ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endParaRPr kumimoji="0" lang="en-NZ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Community Meeting 2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Mokotahi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Hall, Mahia 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Wed 4 NOV– 5.30pm to 7.30pm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Community Meeting 3 – War Memorial Hall 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Thurs 5 NOV– 5.30pm to 7.30pm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NZ" altLang="en-US" sz="9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31B841AC-6375-446C-82BF-AE2D43C03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4848" y="1571819"/>
            <a:ext cx="1019894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2000" b="0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WEEK 2 – FACE TO FACE SESSIONS WITH CARAVAN:</a:t>
            </a:r>
            <a:endParaRPr kumimoji="0" lang="en-NZ" altLang="en-US" sz="1000" b="0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MONDAY 9 NOVEMBER – Wairoa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Osler’s Bakery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TUESDAY 10 NOVEMBER – Wairoa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Eastend Café 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WEDNESDAY 11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Frasertown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 to 2pm – BJ’s Dairy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THURSDAY 12 NOVEMBER - North Clyde 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River Parade </a:t>
            </a:r>
            <a:r>
              <a:rPr kumimoji="0" lang="en-NZ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(near fish truck &amp; public toilets)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FRIDAY 13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Mahia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Mokotahi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Hall</a:t>
            </a:r>
            <a:endParaRPr kumimoji="0" lang="en-NZ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3AE5384-1ABB-4AB3-B567-658156005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4848" y="3527279"/>
            <a:ext cx="10231974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2000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WEEK 3 – FACE TO FACE SESSIONS WITH CARAVAN:</a:t>
            </a:r>
            <a:endParaRPr kumimoji="0" lang="en-NZ" altLang="en-US" sz="1000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MONDAY 16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Mahia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- Sunset Point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WEDNESDAY 18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Nuhaka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Outside the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Nuhaka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Shop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THURSDAY 19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Tuai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Whakamarino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Lodge 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FRIDAY 20 NOVEMBER –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Raupunga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10am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Raupunga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Hauora Building</a:t>
            </a:r>
            <a:r>
              <a:rPr kumimoji="0" lang="en-NZ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NZ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05DF2296-B2D3-4F2A-B393-65272FE4B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4848" y="5174962"/>
            <a:ext cx="854586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2000" b="0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WEEK 4 – COMMUNITY MEETINGS</a:t>
            </a:r>
            <a:endParaRPr kumimoji="0" lang="en-NZ" altLang="en-US" sz="1000" b="0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Community Meeting 3 – Wairoa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Taiwhenua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TUE 24 NOV–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5.30pm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7.30pm</a:t>
            </a:r>
            <a:endParaRPr kumimoji="0" lang="en-NZ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Community Meeting 4 – Wairoa </a:t>
            </a:r>
            <a:r>
              <a:rPr kumimoji="0" lang="en-NZ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Taiwhenua</a:t>
            </a:r>
            <a:r>
              <a:rPr kumimoji="0" lang="en-NZ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THUR 26 NOV –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5.30pm</a:t>
            </a:r>
            <a:r>
              <a:rPr kumimoji="0" lang="en-NZ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</a:t>
            </a:r>
            <a:r>
              <a:rPr kumimoji="0" lang="en-NZ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7.30pm</a:t>
            </a:r>
            <a:endParaRPr kumimoji="0" lang="en-NZ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11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388" y="279480"/>
            <a:ext cx="8154125" cy="770608"/>
          </a:xfrm>
        </p:spPr>
        <p:txBody>
          <a:bodyPr/>
          <a:lstStyle/>
          <a:p>
            <a:r>
              <a:rPr lang="en-NZ" dirty="0"/>
              <a:t>Preliminary engagement?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E3E882-5475-4DDA-9A1A-DCB0C9083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497" y="1154178"/>
            <a:ext cx="6378443" cy="558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684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D7C1EB-3815-4658-AD24-8AB909A9E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72" y="271575"/>
            <a:ext cx="6713316" cy="5677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DB028A-D069-4B74-B925-19A2DC24F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840" y="270894"/>
            <a:ext cx="4575772" cy="476091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5E8252-8505-4C34-9E18-C9939A876EA2}"/>
              </a:ext>
            </a:extLst>
          </p:cNvPr>
          <p:cNvSpPr/>
          <p:nvPr/>
        </p:nvSpPr>
        <p:spPr>
          <a:xfrm>
            <a:off x="270820" y="4326418"/>
            <a:ext cx="3318851" cy="16225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01643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A1EF315-4825-44D6-A0BB-D2AA322641E2}"/>
              </a:ext>
            </a:extLst>
          </p:cNvPr>
          <p:cNvSpPr/>
          <p:nvPr/>
        </p:nvSpPr>
        <p:spPr>
          <a:xfrm>
            <a:off x="3336470" y="2957237"/>
            <a:ext cx="5121949" cy="1152358"/>
          </a:xfrm>
          <a:custGeom>
            <a:avLst/>
            <a:gdLst>
              <a:gd name="connsiteX0" fmla="*/ 0 w 2053312"/>
              <a:gd name="connsiteY0" fmla="*/ 0 h 720000"/>
              <a:gd name="connsiteX1" fmla="*/ 2053312 w 2053312"/>
              <a:gd name="connsiteY1" fmla="*/ 0 h 720000"/>
              <a:gd name="connsiteX2" fmla="*/ 2053312 w 2053312"/>
              <a:gd name="connsiteY2" fmla="*/ 720000 h 720000"/>
              <a:gd name="connsiteX3" fmla="*/ 0 w 2053312"/>
              <a:gd name="connsiteY3" fmla="*/ 720000 h 720000"/>
              <a:gd name="connsiteX4" fmla="*/ 0 w 2053312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3312" h="720000">
                <a:moveTo>
                  <a:pt x="0" y="0"/>
                </a:moveTo>
                <a:lnTo>
                  <a:pt x="2053312" y="0"/>
                </a:lnTo>
                <a:lnTo>
                  <a:pt x="2053312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n-NZ" sz="5400" b="1" i="0" dirty="0" err="1">
                <a:effectLst/>
                <a:latin typeface="Roboto"/>
              </a:rPr>
              <a:t>wā</a:t>
            </a:r>
            <a:r>
              <a:rPr lang="en-NZ" sz="5400" b="1" i="0" dirty="0">
                <a:effectLst/>
                <a:latin typeface="Roboto"/>
              </a:rPr>
              <a:t> </a:t>
            </a:r>
            <a:r>
              <a:rPr lang="en-NZ" sz="5400" b="1" i="0" dirty="0" err="1">
                <a:effectLst/>
                <a:latin typeface="Roboto"/>
              </a:rPr>
              <a:t>mutunga</a:t>
            </a:r>
            <a:endParaRPr lang="en-US" sz="5400" kern="1200" dirty="0"/>
          </a:p>
        </p:txBody>
      </p:sp>
    </p:spTree>
    <p:extLst>
      <p:ext uri="{BB962C8B-B14F-4D97-AF65-F5344CB8AC3E}">
        <p14:creationId xmlns:p14="http://schemas.microsoft.com/office/powerpoint/2010/main" val="3466681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sz="2400" dirty="0"/>
              <a:t>Spending overview – </a:t>
            </a:r>
            <a:br>
              <a:rPr lang="en-NZ" sz="2400" dirty="0"/>
            </a:br>
            <a:r>
              <a:rPr lang="en-NZ" sz="2400" dirty="0" err="1"/>
              <a:t>opex</a:t>
            </a:r>
            <a:r>
              <a:rPr lang="en-NZ" sz="2400" dirty="0"/>
              <a:t> by activity – cohort comparison</a:t>
            </a:r>
            <a:endParaRPr lang="en-US" dirty="0">
              <a:solidFill>
                <a:srgbClr val="FFFFFF"/>
              </a:solidFill>
              <a:highlight>
                <a:srgbClr val="FFFF00"/>
              </a:highlight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888B4BEA-7C6F-4B95-B48E-9B48935CEE2D}"/>
              </a:ext>
            </a:extLst>
          </p:cNvPr>
          <p:cNvGraphicFramePr>
            <a:graphicFrameLocks/>
          </p:cNvGraphicFramePr>
          <p:nvPr/>
        </p:nvGraphicFramePr>
        <p:xfrm>
          <a:off x="1765935" y="1889760"/>
          <a:ext cx="8660130" cy="3078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57853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9050116" cy="1478570"/>
          </a:xfrm>
        </p:spPr>
        <p:txBody>
          <a:bodyPr/>
          <a:lstStyle/>
          <a:p>
            <a:r>
              <a:rPr lang="en-NZ" dirty="0"/>
              <a:t>Why ARE WE REVIEWING THE RATES – AGAIN!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6FA2C6-F9CD-414F-A3F8-5E5DFD58A47E}"/>
              </a:ext>
            </a:extLst>
          </p:cNvPr>
          <p:cNvSpPr txBox="1"/>
          <p:nvPr/>
        </p:nvSpPr>
        <p:spPr>
          <a:xfrm>
            <a:off x="3080085" y="2434917"/>
            <a:ext cx="7092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Complex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Not fit for Purpose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Not Affordable for some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B47968-9C56-4770-8F8B-46B5DECF7942}"/>
              </a:ext>
            </a:extLst>
          </p:cNvPr>
          <p:cNvGrpSpPr/>
          <p:nvPr/>
        </p:nvGrpSpPr>
        <p:grpSpPr>
          <a:xfrm>
            <a:off x="11069053" y="290657"/>
            <a:ext cx="900324" cy="900000"/>
            <a:chOff x="514591" y="2360964"/>
            <a:chExt cx="1260000" cy="12600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8E1720E-8C8C-43F7-BA34-B1B00D1B58C4}"/>
                </a:ext>
              </a:extLst>
            </p:cNvPr>
            <p:cNvSpPr/>
            <p:nvPr/>
          </p:nvSpPr>
          <p:spPr>
            <a:xfrm>
              <a:off x="514591" y="2360964"/>
              <a:ext cx="1260000" cy="1260000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Question Mark">
              <a:extLst>
                <a:ext uri="{FF2B5EF4-FFF2-40B4-BE49-F238E27FC236}">
                  <a16:creationId xmlns:a16="http://schemas.microsoft.com/office/drawing/2014/main" id="{6BADFAF3-CA48-4732-8C00-137FCCF8E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1413" y="252900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1539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8154125" cy="1478570"/>
          </a:xfrm>
        </p:spPr>
        <p:txBody>
          <a:bodyPr/>
          <a:lstStyle/>
          <a:p>
            <a:r>
              <a:rPr lang="en-NZ" dirty="0"/>
              <a:t>Or Re-arranging the deck chairs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3DA125-9134-459C-972B-557BAFAFC6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7" b="95455" l="1100" r="96000">
                        <a14:foregroundMark x1="8400" y1="18421" x2="20100" y2="36842"/>
                        <a14:foregroundMark x1="20100" y1="36842" x2="24900" y2="48565"/>
                        <a14:foregroundMark x1="24900" y1="48565" x2="27400" y2="62201"/>
                        <a14:foregroundMark x1="27400" y1="62201" x2="27725" y2="68317"/>
                        <a14:foregroundMark x1="25075" y1="72727" x2="22600" y2="70574"/>
                        <a14:foregroundMark x1="25489" y1="73088" x2="25075" y2="72727"/>
                        <a14:foregroundMark x1="22600" y1="70574" x2="10600" y2="25359"/>
                        <a14:foregroundMark x1="72700" y1="22249" x2="83900" y2="62201"/>
                        <a14:foregroundMark x1="83900" y1="62201" x2="86200" y2="48565"/>
                        <a14:foregroundMark x1="86200" y1="48565" x2="83600" y2="35885"/>
                        <a14:foregroundMark x1="83600" y1="35885" x2="77500" y2="24163"/>
                        <a14:foregroundMark x1="77500" y1="24163" x2="71900" y2="20096"/>
                        <a14:foregroundMark x1="71900" y1="20096" x2="71800" y2="20096"/>
                        <a14:foregroundMark x1="22800" y1="93062" x2="22800" y2="93062"/>
                        <a14:foregroundMark x1="1900" y1="15311" x2="1900" y2="15311"/>
                        <a14:foregroundMark x1="14800" y1="2632" x2="14800" y2="2632"/>
                        <a14:foregroundMark x1="14200" y1="2392" x2="14200" y2="2392"/>
                        <a14:foregroundMark x1="17000" y1="11483" x2="17000" y2="11483"/>
                        <a14:foregroundMark x1="21800" y1="25837" x2="21800" y2="25837"/>
                        <a14:foregroundMark x1="20600" y1="21531" x2="20600" y2="21531"/>
                        <a14:foregroundMark x1="18100" y1="12440" x2="18100" y2="12440"/>
                        <a14:foregroundMark x1="18000" y1="12919" x2="18000" y2="12919"/>
                        <a14:foregroundMark x1="16200" y1="6938" x2="16200" y2="6938"/>
                        <a14:foregroundMark x1="14500" y1="957" x2="14500" y2="957"/>
                        <a14:foregroundMark x1="1300" y1="11722" x2="1300" y2="11722"/>
                        <a14:foregroundMark x1="1100" y1="11483" x2="1100" y2="11483"/>
                        <a14:foregroundMark x1="96000" y1="56459" x2="96000" y2="56459"/>
                        <a14:foregroundMark x1="59800" y1="95455" x2="59800" y2="95455"/>
                        <a14:backgroundMark x1="29300" y1="70813" x2="29300" y2="70813"/>
                        <a14:backgroundMark x1="27400" y1="72727" x2="27400" y2="72727"/>
                        <a14:backgroundMark x1="17000" y1="65311" x2="17000" y2="65311"/>
                        <a14:backgroundMark x1="4100" y1="19617" x2="4100" y2="19617"/>
                        <a14:backgroundMark x1="4000" y1="18660" x2="4000" y2="18660"/>
                        <a14:backgroundMark x1="4500" y1="21292" x2="4500" y2="21292"/>
                        <a14:backgroundMark x1="28800" y1="71053" x2="26100" y2="74641"/>
                        <a14:backgroundMark x1="25300" y1="73445" x2="25300" y2="73445"/>
                        <a14:backgroundMark x1="27800" y1="68182" x2="27800" y2="68182"/>
                        <a14:backgroundMark x1="25600" y1="72727" x2="25600" y2="72727"/>
                        <a14:backgroundMark x1="25500" y1="72967" x2="25500" y2="72967"/>
                        <a14:backgroundMark x1="47800" y1="19856" x2="50600" y2="29665"/>
                        <a14:backgroundMark x1="50600" y1="29665" x2="50600" y2="29665"/>
                        <a14:backgroundMark x1="52600" y1="36364" x2="55000" y2="42344"/>
                        <a14:backgroundMark x1="51700" y1="67464" x2="51700" y2="67464"/>
                        <a14:backgroundMark x1="41800" y1="61244" x2="41800" y2="61244"/>
                        <a14:backgroundMark x1="43300" y1="58134" x2="43300" y2="58134"/>
                        <a14:backgroundMark x1="83400" y1="67225" x2="83400" y2="67225"/>
                        <a14:backgroundMark x1="83400" y1="66986" x2="83400" y2="66986"/>
                        <a14:backgroundMark x1="83200" y1="66029" x2="83200" y2="66029"/>
                        <a14:backgroundMark x1="83800" y1="66746" x2="83800" y2="66746"/>
                        <a14:backgroundMark x1="83900" y1="66746" x2="83900" y2="66746"/>
                        <a14:backgroundMark x1="84600" y1="67225" x2="84600" y2="67225"/>
                        <a14:backgroundMark x1="88600" y1="42823" x2="88600" y2="42823"/>
                        <a14:backgroundMark x1="78400" y1="14593" x2="78400" y2="14593"/>
                        <a14:backgroundMark x1="85000" y1="67464" x2="85000" y2="67464"/>
                        <a14:backgroundMark x1="85400" y1="67464" x2="85400" y2="67464"/>
                        <a14:backgroundMark x1="82600" y1="65311" x2="82600" y2="65311"/>
                        <a14:backgroundMark x1="4800" y1="22249" x2="4800" y2="22249"/>
                        <a14:backgroundMark x1="5100" y1="23206" x2="5100" y2="23206"/>
                        <a14:backgroundMark x1="18300" y1="12201" x2="18300" y2="12201"/>
                        <a14:backgroundMark x1="20800" y1="21053" x2="20800" y2="21053"/>
                        <a14:backgroundMark x1="46500" y1="15072" x2="46500" y2="150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7970" y="1745776"/>
            <a:ext cx="3537249" cy="14785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72383E-60ED-4BC1-8870-55E18BEA30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14" b="95270" l="8874" r="95563">
                        <a14:foregroundMark x1="16656" y1="16668" x2="19795" y2="19257"/>
                        <a14:foregroundMark x1="11348" y1="12289" x2="12686" y2="13393"/>
                        <a14:foregroundMark x1="35347" y1="10011" x2="33788" y2="10811"/>
                        <a14:foregroundMark x1="43003" y1="6081" x2="35445" y2="9961"/>
                        <a14:foregroundMark x1="41638" y1="2027" x2="46010" y2="9017"/>
                        <a14:foregroundMark x1="73763" y1="41140" x2="82253" y2="54392"/>
                        <a14:foregroundMark x1="92833" y1="51014" x2="93464" y2="55853"/>
                        <a14:foregroundMark x1="76109" y1="89865" x2="80205" y2="95608"/>
                        <a14:foregroundMark x1="81911" y1="89189" x2="79522" y2="91892"/>
                        <a14:backgroundMark x1="7850" y1="15878" x2="25597" y2="46622"/>
                        <a14:backgroundMark x1="25597" y1="46622" x2="24915" y2="64527"/>
                        <a14:backgroundMark x1="24915" y1="64527" x2="19454" y2="68243"/>
                        <a14:backgroundMark x1="21843" y1="78378" x2="40273" y2="76351"/>
                        <a14:backgroundMark x1="40273" y1="76351" x2="56997" y2="85135"/>
                        <a14:backgroundMark x1="56997" y1="85135" x2="63140" y2="94257"/>
                        <a14:backgroundMark x1="80546" y1="76351" x2="77474" y2="80405"/>
                        <a14:backgroundMark x1="96587" y1="45946" x2="80887" y2="36486"/>
                        <a14:backgroundMark x1="80887" y1="36486" x2="56655" y2="12500"/>
                        <a14:backgroundMark x1="31399" y1="4054" x2="6485" y2="6419"/>
                        <a14:backgroundMark x1="48805" y1="7095" x2="76109" y2="39527"/>
                        <a14:backgroundMark x1="96587" y1="55743" x2="96928" y2="65203"/>
                        <a14:backgroundMark x1="82935" y1="76689" x2="80887" y2="77703"/>
                        <a14:backgroundMark x1="80887" y1="77365" x2="81570" y2="77703"/>
                        <a14:backgroundMark x1="68259" y1="75676" x2="80546" y2="77365"/>
                        <a14:backgroundMark x1="87031" y1="68919" x2="84642" y2="729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4558" y="1795118"/>
            <a:ext cx="1402963" cy="14173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FF68E3-204E-40E3-A5A9-14F76BDA49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72" b="94083" l="7143" r="92857">
                        <a14:foregroundMark x1="33282" y1="64215" x2="64286" y2="70414"/>
                        <a14:foregroundMark x1="22857" y1="62130" x2="30993" y2="63757"/>
                        <a14:foregroundMark x1="68854" y1="45569" x2="71071" y2="48521"/>
                        <a14:foregroundMark x1="67880" y1="44272" x2="68054" y2="44504"/>
                        <a14:foregroundMark x1="57960" y1="31065" x2="63219" y2="38067"/>
                        <a14:foregroundMark x1="56510" y1="29134" x2="57960" y2="31065"/>
                        <a14:foregroundMark x1="41071" y1="8580" x2="51690" y2="22717"/>
                        <a14:foregroundMark x1="71071" y1="48521" x2="88571" y2="52959"/>
                        <a14:foregroundMark x1="88571" y1="52959" x2="91786" y2="52959"/>
                        <a14:foregroundMark x1="7143" y1="18639" x2="11071" y2="22781"/>
                        <a14:foregroundMark x1="33929" y1="57396" x2="23214" y2="62130"/>
                        <a14:foregroundMark x1="46429" y1="69822" x2="65000" y2="94083"/>
                        <a14:foregroundMark x1="66786" y1="89349" x2="90000" y2="70414"/>
                        <a14:foregroundMark x1="92857" y1="71893" x2="82500" y2="62130"/>
                        <a14:backgroundMark x1="52857" y1="31065" x2="52857" y2="31065"/>
                        <a14:backgroundMark x1="62500" y1="41716" x2="62500" y2="41716"/>
                        <a14:backgroundMark x1="34286" y1="60947" x2="36071" y2="61834"/>
                        <a14:backgroundMark x1="48929" y1="24260" x2="54643" y2="30178"/>
                        <a14:backgroundMark x1="61071" y1="39053" x2="65714" y2="45266"/>
                        <a14:backgroundMark x1="66429" y1="45562" x2="67500" y2="464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4470" y="1671770"/>
            <a:ext cx="1378482" cy="16640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0B5314-F095-49CD-B7B8-F7D4CC91B7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17" b="89807" l="7205" r="89914">
                        <a14:foregroundMark x1="7205" y1="19559" x2="11527" y2="25344"/>
                        <a14:backgroundMark x1="14409" y1="70523" x2="46686" y2="80165"/>
                        <a14:backgroundMark x1="46686" y1="80165" x2="57061" y2="91736"/>
                        <a14:backgroundMark x1="57061" y1="91736" x2="57061" y2="92011"/>
                        <a14:backgroundMark x1="35735" y1="63085" x2="35447" y2="61157"/>
                        <a14:backgroundMark x1="60519" y1="72176" x2="72622" y2="67769"/>
                        <a14:backgroundMark x1="35447" y1="58678" x2="37464" y2="625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9700" y="1671840"/>
            <a:ext cx="1713959" cy="17929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EBF9F0-7DA1-4258-85FF-DEE307D1BE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17" b="89807" l="7205" r="89914">
                        <a14:foregroundMark x1="7205" y1="19559" x2="11527" y2="25344"/>
                        <a14:backgroundMark x1="14409" y1="70523" x2="46686" y2="80165"/>
                        <a14:backgroundMark x1="46686" y1="80165" x2="57061" y2="91736"/>
                        <a14:backgroundMark x1="57061" y1="91736" x2="57061" y2="92011"/>
                        <a14:backgroundMark x1="35735" y1="63085" x2="35447" y2="61157"/>
                        <a14:backgroundMark x1="60519" y1="72176" x2="72622" y2="67769"/>
                        <a14:backgroundMark x1="35447" y1="58678" x2="37464" y2="625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5102" y="3734743"/>
            <a:ext cx="1713959" cy="1792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10471A-3D96-49E2-A238-D36CFB62A0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72" b="94083" l="7143" r="92857">
                        <a14:foregroundMark x1="33282" y1="64215" x2="64286" y2="70414"/>
                        <a14:foregroundMark x1="22857" y1="62130" x2="30993" y2="63757"/>
                        <a14:foregroundMark x1="68854" y1="45569" x2="71071" y2="48521"/>
                        <a14:foregroundMark x1="67880" y1="44272" x2="68054" y2="44504"/>
                        <a14:foregroundMark x1="57960" y1="31065" x2="63219" y2="38067"/>
                        <a14:foregroundMark x1="56510" y1="29134" x2="57960" y2="31065"/>
                        <a14:foregroundMark x1="41071" y1="8580" x2="51690" y2="22717"/>
                        <a14:foregroundMark x1="71071" y1="48521" x2="88571" y2="52959"/>
                        <a14:foregroundMark x1="88571" y1="52959" x2="91786" y2="52959"/>
                        <a14:foregroundMark x1="7143" y1="18639" x2="11071" y2="22781"/>
                        <a14:foregroundMark x1="33929" y1="57396" x2="23214" y2="62130"/>
                        <a14:foregroundMark x1="46429" y1="69822" x2="65000" y2="94083"/>
                        <a14:foregroundMark x1="66786" y1="89349" x2="90000" y2="70414"/>
                        <a14:foregroundMark x1="92857" y1="71893" x2="82500" y2="62130"/>
                        <a14:backgroundMark x1="52857" y1="31065" x2="52857" y2="31065"/>
                        <a14:backgroundMark x1="62500" y1="41716" x2="62500" y2="41716"/>
                        <a14:backgroundMark x1="34286" y1="60947" x2="36071" y2="61834"/>
                        <a14:backgroundMark x1="48929" y1="24260" x2="54643" y2="30178"/>
                        <a14:backgroundMark x1="61071" y1="39053" x2="65714" y2="45266"/>
                        <a14:backgroundMark x1="66429" y1="45562" x2="67500" y2="464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2178" y="3734743"/>
            <a:ext cx="1402963" cy="16935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8B304B-D634-4B19-B4A4-A508D3D12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14" b="95270" l="8874" r="95563">
                        <a14:foregroundMark x1="16656" y1="16668" x2="19795" y2="19257"/>
                        <a14:foregroundMark x1="11348" y1="12289" x2="12686" y2="13393"/>
                        <a14:foregroundMark x1="35347" y1="10011" x2="33788" y2="10811"/>
                        <a14:foregroundMark x1="43003" y1="6081" x2="35445" y2="9961"/>
                        <a14:foregroundMark x1="41638" y1="2027" x2="46010" y2="9017"/>
                        <a14:foregroundMark x1="73763" y1="41140" x2="82253" y2="54392"/>
                        <a14:foregroundMark x1="92833" y1="51014" x2="93464" y2="55853"/>
                        <a14:foregroundMark x1="76109" y1="89865" x2="80205" y2="95608"/>
                        <a14:foregroundMark x1="81911" y1="89189" x2="79522" y2="91892"/>
                        <a14:backgroundMark x1="7850" y1="15878" x2="25597" y2="46622"/>
                        <a14:backgroundMark x1="25597" y1="46622" x2="24915" y2="64527"/>
                        <a14:backgroundMark x1="24915" y1="64527" x2="19454" y2="68243"/>
                        <a14:backgroundMark x1="21843" y1="78378" x2="40273" y2="76351"/>
                        <a14:backgroundMark x1="40273" y1="76351" x2="56997" y2="85135"/>
                        <a14:backgroundMark x1="56997" y1="85135" x2="63140" y2="94257"/>
                        <a14:backgroundMark x1="80546" y1="76351" x2="77474" y2="80405"/>
                        <a14:backgroundMark x1="96587" y1="45946" x2="80887" y2="36486"/>
                        <a14:backgroundMark x1="80887" y1="36486" x2="56655" y2="12500"/>
                        <a14:backgroundMark x1="31399" y1="4054" x2="6485" y2="6419"/>
                        <a14:backgroundMark x1="48805" y1="7095" x2="76109" y2="39527"/>
                        <a14:backgroundMark x1="96587" y1="55743" x2="96928" y2="65203"/>
                        <a14:backgroundMark x1="82935" y1="76689" x2="80887" y2="77703"/>
                        <a14:backgroundMark x1="80887" y1="77365" x2="81570" y2="77703"/>
                        <a14:backgroundMark x1="68259" y1="75676" x2="80546" y2="77365"/>
                        <a14:backgroundMark x1="87031" y1="68919" x2="84642" y2="729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2854" y="4011847"/>
            <a:ext cx="1478590" cy="14937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E79460-7A26-44B8-9179-812D2CD15F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72" b="94083" l="7143" r="92857">
                        <a14:foregroundMark x1="33282" y1="64215" x2="64286" y2="70414"/>
                        <a14:foregroundMark x1="22857" y1="62130" x2="30993" y2="63757"/>
                        <a14:foregroundMark x1="68854" y1="45569" x2="71071" y2="48521"/>
                        <a14:foregroundMark x1="67880" y1="44272" x2="68054" y2="44504"/>
                        <a14:foregroundMark x1="57960" y1="31065" x2="63219" y2="38067"/>
                        <a14:foregroundMark x1="56510" y1="29134" x2="57960" y2="31065"/>
                        <a14:foregroundMark x1="41071" y1="8580" x2="51690" y2="22717"/>
                        <a14:foregroundMark x1="71071" y1="48521" x2="88571" y2="52959"/>
                        <a14:foregroundMark x1="88571" y1="52959" x2="91786" y2="52959"/>
                        <a14:foregroundMark x1="7143" y1="18639" x2="11071" y2="22781"/>
                        <a14:foregroundMark x1="33929" y1="57396" x2="23214" y2="62130"/>
                        <a14:foregroundMark x1="46429" y1="69822" x2="65000" y2="94083"/>
                        <a14:foregroundMark x1="66786" y1="89349" x2="90000" y2="70414"/>
                        <a14:foregroundMark x1="92857" y1="71893" x2="82500" y2="62130"/>
                        <a14:backgroundMark x1="52857" y1="31065" x2="52857" y2="31065"/>
                        <a14:backgroundMark x1="62500" y1="41716" x2="62500" y2="41716"/>
                        <a14:backgroundMark x1="34286" y1="60947" x2="36071" y2="61834"/>
                        <a14:backgroundMark x1="48929" y1="24260" x2="54643" y2="30178"/>
                        <a14:backgroundMark x1="61071" y1="39053" x2="65714" y2="45266"/>
                        <a14:backgroundMark x1="66429" y1="45562" x2="67500" y2="464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794580" y="3749519"/>
            <a:ext cx="1378482" cy="1664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C86CB60-4B41-4A43-8232-B09BBA5290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14" b="95270" l="8874" r="95563">
                        <a14:foregroundMark x1="16656" y1="16668" x2="19795" y2="19257"/>
                        <a14:foregroundMark x1="11348" y1="12289" x2="12686" y2="13393"/>
                        <a14:foregroundMark x1="35347" y1="10011" x2="33788" y2="10811"/>
                        <a14:foregroundMark x1="43003" y1="6081" x2="35445" y2="9961"/>
                        <a14:foregroundMark x1="41638" y1="2027" x2="46010" y2="9017"/>
                        <a14:foregroundMark x1="73763" y1="41140" x2="82253" y2="54392"/>
                        <a14:foregroundMark x1="92833" y1="51014" x2="93464" y2="55853"/>
                        <a14:foregroundMark x1="76109" y1="89865" x2="80205" y2="95608"/>
                        <a14:foregroundMark x1="81911" y1="89189" x2="79522" y2="91892"/>
                        <a14:backgroundMark x1="7850" y1="15878" x2="25597" y2="46622"/>
                        <a14:backgroundMark x1="25597" y1="46622" x2="24915" y2="64527"/>
                        <a14:backgroundMark x1="24915" y1="64527" x2="19454" y2="68243"/>
                        <a14:backgroundMark x1="21843" y1="78378" x2="40273" y2="76351"/>
                        <a14:backgroundMark x1="40273" y1="76351" x2="56997" y2="85135"/>
                        <a14:backgroundMark x1="56997" y1="85135" x2="63140" y2="94257"/>
                        <a14:backgroundMark x1="80546" y1="76351" x2="77474" y2="80405"/>
                        <a14:backgroundMark x1="96587" y1="45946" x2="80887" y2="36486"/>
                        <a14:backgroundMark x1="80887" y1="36486" x2="56655" y2="12500"/>
                        <a14:backgroundMark x1="31399" y1="4054" x2="6485" y2="6419"/>
                        <a14:backgroundMark x1="48805" y1="7095" x2="76109" y2="39527"/>
                        <a14:backgroundMark x1="96587" y1="55743" x2="96928" y2="65203"/>
                        <a14:backgroundMark x1="82935" y1="76689" x2="80887" y2="77703"/>
                        <a14:backgroundMark x1="80887" y1="77365" x2="81570" y2="77703"/>
                        <a14:backgroundMark x1="68259" y1="75676" x2="80546" y2="77365"/>
                        <a14:backgroundMark x1="87031" y1="68919" x2="84642" y2="729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152009" y="4011846"/>
            <a:ext cx="1478591" cy="14937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C250F6-78E0-4102-84C7-88B5156145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17" b="89807" l="7205" r="89914">
                        <a14:foregroundMark x1="7205" y1="19559" x2="11527" y2="25344"/>
                        <a14:backgroundMark x1="14409" y1="70523" x2="46686" y2="80165"/>
                        <a14:backgroundMark x1="46686" y1="80165" x2="57061" y2="91736"/>
                        <a14:backgroundMark x1="57061" y1="91736" x2="57061" y2="92011"/>
                        <a14:backgroundMark x1="35735" y1="63085" x2="35447" y2="61157"/>
                        <a14:backgroundMark x1="60519" y1="72176" x2="72622" y2="67769"/>
                        <a14:backgroundMark x1="35447" y1="58678" x2="37464" y2="625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9614" y="4011846"/>
            <a:ext cx="1713959" cy="179298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56AD88A-0978-43A8-AFC0-758E6E781AFB}"/>
              </a:ext>
            </a:extLst>
          </p:cNvPr>
          <p:cNvGrpSpPr/>
          <p:nvPr/>
        </p:nvGrpSpPr>
        <p:grpSpPr>
          <a:xfrm>
            <a:off x="11069053" y="290657"/>
            <a:ext cx="900324" cy="900000"/>
            <a:chOff x="514591" y="2360964"/>
            <a:chExt cx="1260000" cy="1260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44EF997-BE9A-4461-A78B-4CD1A6E2E9D4}"/>
                </a:ext>
              </a:extLst>
            </p:cNvPr>
            <p:cNvSpPr/>
            <p:nvPr/>
          </p:nvSpPr>
          <p:spPr>
            <a:xfrm>
              <a:off x="514591" y="2360964"/>
              <a:ext cx="1260000" cy="1260000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21" name="Graphic 20" descr="Question Mark">
              <a:extLst>
                <a:ext uri="{FF2B5EF4-FFF2-40B4-BE49-F238E27FC236}">
                  <a16:creationId xmlns:a16="http://schemas.microsoft.com/office/drawing/2014/main" id="{54A0BCB1-2E3D-4C70-9D3A-82E2717BF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91413" y="252900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0998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937" y="304647"/>
            <a:ext cx="8154125" cy="1478570"/>
          </a:xfrm>
        </p:spPr>
        <p:txBody>
          <a:bodyPr/>
          <a:lstStyle/>
          <a:p>
            <a:r>
              <a:rPr lang="en-NZ" dirty="0"/>
              <a:t>What are we trying to achieve by rearranging the deck Chairs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6FA2C6-F9CD-414F-A3F8-5E5DFD58A47E}"/>
              </a:ext>
            </a:extLst>
          </p:cNvPr>
          <p:cNvSpPr txBox="1"/>
          <p:nvPr/>
        </p:nvSpPr>
        <p:spPr>
          <a:xfrm>
            <a:off x="4320034" y="2434917"/>
            <a:ext cx="38793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Simple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Affordable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400" dirty="0"/>
              <a:t>Appropriate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4FFC880-604D-44A7-9DDA-980C303CBD0A}"/>
              </a:ext>
            </a:extLst>
          </p:cNvPr>
          <p:cNvGrpSpPr/>
          <p:nvPr/>
        </p:nvGrpSpPr>
        <p:grpSpPr>
          <a:xfrm>
            <a:off x="11069053" y="290657"/>
            <a:ext cx="900324" cy="900000"/>
            <a:chOff x="514591" y="2360964"/>
            <a:chExt cx="1260000" cy="12600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AF6B9F0-6109-4B42-B5C0-FE8881DEFA81}"/>
                </a:ext>
              </a:extLst>
            </p:cNvPr>
            <p:cNvSpPr/>
            <p:nvPr/>
          </p:nvSpPr>
          <p:spPr>
            <a:xfrm>
              <a:off x="514591" y="2360964"/>
              <a:ext cx="1260000" cy="1260000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7" name="Graphic 6" descr="Question Mark">
              <a:extLst>
                <a:ext uri="{FF2B5EF4-FFF2-40B4-BE49-F238E27FC236}">
                  <a16:creationId xmlns:a16="http://schemas.microsoft.com/office/drawing/2014/main" id="{B60C1A54-94DF-4BDB-B5EB-EF21572AA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1413" y="252900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980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DBA96-5D21-4941-BED5-A9225AA73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163" y="304647"/>
            <a:ext cx="9991022" cy="1478570"/>
          </a:xfrm>
        </p:spPr>
        <p:txBody>
          <a:bodyPr/>
          <a:lstStyle/>
          <a:p>
            <a:r>
              <a:rPr lang="en-NZ" dirty="0"/>
              <a:t>We want to consult with you in November</a:t>
            </a:r>
          </a:p>
        </p:txBody>
      </p:sp>
      <p:pic>
        <p:nvPicPr>
          <p:cNvPr id="4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49AFCC-A1AE-488E-9B71-9AA9D3B6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840" y="6279783"/>
            <a:ext cx="1438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November – 11th month of the year">
            <a:extLst>
              <a:ext uri="{FF2B5EF4-FFF2-40B4-BE49-F238E27FC236}">
                <a16:creationId xmlns:a16="http://schemas.microsoft.com/office/drawing/2014/main" id="{CF7C5E01-8CE5-4FE4-9857-E350C3120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500" y="1783217"/>
            <a:ext cx="7266618" cy="382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034FA74-BBCF-4901-A9A8-6165AF35B0EB}"/>
              </a:ext>
            </a:extLst>
          </p:cNvPr>
          <p:cNvGrpSpPr/>
          <p:nvPr/>
        </p:nvGrpSpPr>
        <p:grpSpPr>
          <a:xfrm>
            <a:off x="11069053" y="290657"/>
            <a:ext cx="900324" cy="900000"/>
            <a:chOff x="514591" y="2360964"/>
            <a:chExt cx="1260000" cy="12600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C3F4D1C-7488-4CAF-8A19-6FEB12317698}"/>
                </a:ext>
              </a:extLst>
            </p:cNvPr>
            <p:cNvSpPr/>
            <p:nvPr/>
          </p:nvSpPr>
          <p:spPr>
            <a:xfrm>
              <a:off x="514591" y="2360964"/>
              <a:ext cx="1260000" cy="1260000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</a:schemeClr>
            </a:solidFill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10" name="Graphic 9" descr="Question Mark">
              <a:extLst>
                <a:ext uri="{FF2B5EF4-FFF2-40B4-BE49-F238E27FC236}">
                  <a16:creationId xmlns:a16="http://schemas.microsoft.com/office/drawing/2014/main" id="{1D4B093E-2962-4ECE-ABE8-3975CB9DF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1413" y="252900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535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F96FA04-CDA2-43C2-858C-5276F4036DB0}"/>
              </a:ext>
            </a:extLst>
          </p:cNvPr>
          <p:cNvGrpSpPr>
            <a:grpSpLocks noChangeAspect="1"/>
          </p:cNvGrpSpPr>
          <p:nvPr/>
        </p:nvGrpSpPr>
        <p:grpSpPr>
          <a:xfrm>
            <a:off x="3814434" y="276577"/>
            <a:ext cx="4563132" cy="5256000"/>
            <a:chOff x="5032240" y="2664177"/>
            <a:chExt cx="2053312" cy="236508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63CDCB0-5D05-4EC5-999D-980C28942565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EEBE90C-CCA9-4747-8FDA-F15FE0F4F39B}"/>
                </a:ext>
              </a:extLst>
            </p:cNvPr>
            <p:cNvSpPr/>
            <p:nvPr/>
          </p:nvSpPr>
          <p:spPr>
            <a:xfrm>
              <a:off x="5032240" y="4309265"/>
              <a:ext cx="2053312" cy="720000"/>
            </a:xfrm>
            <a:custGeom>
              <a:avLst/>
              <a:gdLst>
                <a:gd name="connsiteX0" fmla="*/ 0 w 2053312"/>
                <a:gd name="connsiteY0" fmla="*/ 0 h 720000"/>
                <a:gd name="connsiteX1" fmla="*/ 2053312 w 2053312"/>
                <a:gd name="connsiteY1" fmla="*/ 0 h 720000"/>
                <a:gd name="connsiteX2" fmla="*/ 2053312 w 2053312"/>
                <a:gd name="connsiteY2" fmla="*/ 720000 h 720000"/>
                <a:gd name="connsiteX3" fmla="*/ 0 w 2053312"/>
                <a:gd name="connsiteY3" fmla="*/ 720000 h 720000"/>
                <a:gd name="connsiteX4" fmla="*/ 0 w 2053312"/>
                <a:gd name="connsiteY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3312" h="720000">
                  <a:moveTo>
                    <a:pt x="0" y="0"/>
                  </a:moveTo>
                  <a:lnTo>
                    <a:pt x="2053312" y="0"/>
                  </a:lnTo>
                  <a:lnTo>
                    <a:pt x="2053312" y="720000"/>
                  </a:lnTo>
                  <a:lnTo>
                    <a:pt x="0" y="720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NZ" sz="5400" kern="1200" dirty="0"/>
                <a:t>Current Rating System</a:t>
              </a:r>
              <a:endParaRPr lang="en-US" sz="5400" kern="1200" dirty="0"/>
            </a:p>
          </p:txBody>
        </p:sp>
        <p:pic>
          <p:nvPicPr>
            <p:cNvPr id="9" name="Graphic 8" descr="Mortgage">
              <a:extLst>
                <a:ext uri="{FF2B5EF4-FFF2-40B4-BE49-F238E27FC236}">
                  <a16:creationId xmlns:a16="http://schemas.microsoft.com/office/drawing/2014/main" id="{5276D831-5B21-421A-8AB1-72147B1D1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9269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02F342-A053-43A6-8D99-10712AF0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502722"/>
            <a:ext cx="11098160" cy="1325563"/>
          </a:xfrm>
          <a:gradFill>
            <a:gsLst>
              <a:gs pos="0">
                <a:schemeClr val="bg2">
                  <a:lumMod val="75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Summary</a:t>
            </a:r>
          </a:p>
        </p:txBody>
      </p:sp>
      <p:graphicFrame>
        <p:nvGraphicFramePr>
          <p:cNvPr id="28" name="Content Placeholder 1">
            <a:extLst>
              <a:ext uri="{FF2B5EF4-FFF2-40B4-BE49-F238E27FC236}">
                <a16:creationId xmlns:a16="http://schemas.microsoft.com/office/drawing/2014/main" id="{982AB018-C7C1-4A60-9B4D-28B9BA8D745D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828762539"/>
              </p:ext>
            </p:extLst>
          </p:nvPr>
        </p:nvGraphicFramePr>
        <p:xfrm>
          <a:off x="2392542" y="2342319"/>
          <a:ext cx="8199394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27C9E34D-65DA-4447-88F3-7EE23A09C736}"/>
              </a:ext>
            </a:extLst>
          </p:cNvPr>
          <p:cNvGrpSpPr/>
          <p:nvPr/>
        </p:nvGrpSpPr>
        <p:grpSpPr>
          <a:xfrm>
            <a:off x="7954968" y="4243392"/>
            <a:ext cx="2880000" cy="900000"/>
            <a:chOff x="1949838" y="2399268"/>
            <a:chExt cx="2831246" cy="169874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70F1F13-1E79-4486-B089-2AFE042BEB10}"/>
                </a:ext>
              </a:extLst>
            </p:cNvPr>
            <p:cNvSpPr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4278"/>
                <a:satOff val="-8885"/>
                <a:lumOff val="3039"/>
                <a:alphaOff val="0"/>
              </a:schemeClr>
            </a:fillRef>
            <a:effectRef idx="1">
              <a:schemeClr val="accent5">
                <a:hueOff val="-1654278"/>
                <a:satOff val="-8885"/>
                <a:lumOff val="30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16B446-B97E-4297-BBC9-0E1DED8C4933}"/>
                </a:ext>
              </a:extLst>
            </p:cNvPr>
            <p:cNvSpPr txBox="1"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Services</a:t>
              </a:r>
              <a:endParaRPr lang="en-US" sz="2400" kern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8FED1A-6961-431B-9164-CFDE8B7CCB41}"/>
              </a:ext>
            </a:extLst>
          </p:cNvPr>
          <p:cNvGrpSpPr/>
          <p:nvPr/>
        </p:nvGrpSpPr>
        <p:grpSpPr>
          <a:xfrm>
            <a:off x="1939414" y="4231921"/>
            <a:ext cx="2880000" cy="900000"/>
            <a:chOff x="6374443" y="2206382"/>
            <a:chExt cx="3147476" cy="188848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5C21BD5-3929-4825-89F6-354C9E9DA21A}"/>
                </a:ext>
              </a:extLst>
            </p:cNvPr>
            <p:cNvSpPr/>
            <p:nvPr/>
          </p:nvSpPr>
          <p:spPr>
            <a:xfrm>
              <a:off x="6374443" y="2206382"/>
              <a:ext cx="3147476" cy="1888486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08557"/>
                <a:satOff val="-17770"/>
                <a:lumOff val="6078"/>
                <a:alphaOff val="0"/>
              </a:schemeClr>
            </a:fillRef>
            <a:effectRef idx="1">
              <a:schemeClr val="accent5">
                <a:hueOff val="-3308557"/>
                <a:satOff val="-17770"/>
                <a:lumOff val="60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A51748-7B47-467E-A940-7360CB41EA49}"/>
                </a:ext>
              </a:extLst>
            </p:cNvPr>
            <p:cNvSpPr txBox="1"/>
            <p:nvPr/>
          </p:nvSpPr>
          <p:spPr>
            <a:xfrm>
              <a:off x="6374443" y="2206382"/>
              <a:ext cx="3147476" cy="1888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Roading</a:t>
              </a:r>
              <a:endParaRPr lang="en-US" sz="2400" kern="120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8390C1B-F05F-47C3-A244-A2F65D065F5F}"/>
              </a:ext>
            </a:extLst>
          </p:cNvPr>
          <p:cNvSpPr txBox="1"/>
          <p:nvPr/>
        </p:nvSpPr>
        <p:spPr>
          <a:xfrm>
            <a:off x="1603828" y="1828285"/>
            <a:ext cx="9614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dirty="0"/>
              <a:t>General Rates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21A8E9-F441-445B-8E0D-2A7A905D0D17}"/>
              </a:ext>
            </a:extLst>
          </p:cNvPr>
          <p:cNvSpPr txBox="1"/>
          <p:nvPr/>
        </p:nvSpPr>
        <p:spPr>
          <a:xfrm>
            <a:off x="3334657" y="3484960"/>
            <a:ext cx="61526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NZ" sz="4000" b="1" dirty="0"/>
              <a:t>Targeted</a:t>
            </a:r>
            <a:r>
              <a:rPr lang="en-NZ" sz="3600" b="1" dirty="0"/>
              <a:t> Rates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9E0831C-3DDA-4472-B120-81714742C30D}"/>
              </a:ext>
            </a:extLst>
          </p:cNvPr>
          <p:cNvGrpSpPr/>
          <p:nvPr/>
        </p:nvGrpSpPr>
        <p:grpSpPr>
          <a:xfrm>
            <a:off x="4970959" y="4243392"/>
            <a:ext cx="2880000" cy="900000"/>
            <a:chOff x="1949838" y="2399268"/>
            <a:chExt cx="2902027" cy="169874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368D7D7-2F7B-468C-8012-88F9B63C7D9A}"/>
                </a:ext>
              </a:extLst>
            </p:cNvPr>
            <p:cNvSpPr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4278"/>
                <a:satOff val="-8885"/>
                <a:lumOff val="3039"/>
                <a:alphaOff val="0"/>
              </a:schemeClr>
            </a:fillRef>
            <a:effectRef idx="1">
              <a:schemeClr val="accent5">
                <a:hueOff val="-1654278"/>
                <a:satOff val="-8885"/>
                <a:lumOff val="30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01B6745-BB9E-46DC-BB41-87CADB081E24}"/>
                </a:ext>
              </a:extLst>
            </p:cNvPr>
            <p:cNvSpPr txBox="1"/>
            <p:nvPr/>
          </p:nvSpPr>
          <p:spPr>
            <a:xfrm>
              <a:off x="1949838" y="2399268"/>
              <a:ext cx="2902027" cy="16987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Recreation</a:t>
              </a:r>
              <a:endParaRPr lang="en-US" sz="2400" kern="12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696CFCA-5FCF-4F52-9774-624A0DC320C3}"/>
              </a:ext>
            </a:extLst>
          </p:cNvPr>
          <p:cNvGrpSpPr/>
          <p:nvPr/>
        </p:nvGrpSpPr>
        <p:grpSpPr>
          <a:xfrm>
            <a:off x="1781663" y="5358195"/>
            <a:ext cx="1764000" cy="900000"/>
            <a:chOff x="1949838" y="2399268"/>
            <a:chExt cx="2831246" cy="1698748"/>
          </a:xfrm>
          <a:solidFill>
            <a:schemeClr val="accent6">
              <a:lumMod val="75000"/>
            </a:schemeClr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F386AA2-927A-4BF1-BF3D-1DEDCDF1F6F8}"/>
                </a:ext>
              </a:extLst>
            </p:cNvPr>
            <p:cNvSpPr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4278"/>
                <a:satOff val="-8885"/>
                <a:lumOff val="3039"/>
                <a:alphaOff val="0"/>
              </a:schemeClr>
            </a:fillRef>
            <a:effectRef idx="1">
              <a:schemeClr val="accent5">
                <a:hueOff val="-1654278"/>
                <a:satOff val="-8885"/>
                <a:lumOff val="30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4FDB55B-D7D9-4BB1-9C20-F32A45113D41}"/>
                </a:ext>
              </a:extLst>
            </p:cNvPr>
            <p:cNvSpPr txBox="1"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Water Fixed</a:t>
              </a:r>
              <a:endParaRPr lang="en-US" sz="2400" kern="12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A0FFC45-B5AC-43F1-A7DA-EABB4173C1F7}"/>
              </a:ext>
            </a:extLst>
          </p:cNvPr>
          <p:cNvSpPr txBox="1"/>
          <p:nvPr/>
        </p:nvSpPr>
        <p:spPr>
          <a:xfrm>
            <a:off x="3692337" y="5358195"/>
            <a:ext cx="1757623" cy="900000"/>
          </a:xfrm>
          <a:prstGeom prst="rect">
            <a:avLst/>
          </a:prstGeom>
          <a:solidFill>
            <a:schemeClr val="accent6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NZ" sz="2400" kern="1200" dirty="0"/>
              <a:t>Water Metered</a:t>
            </a:r>
            <a:endParaRPr lang="en-US" sz="2400" kern="12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13AA806-7953-4371-A53C-9A96C0EF53AF}"/>
              </a:ext>
            </a:extLst>
          </p:cNvPr>
          <p:cNvGrpSpPr/>
          <p:nvPr/>
        </p:nvGrpSpPr>
        <p:grpSpPr>
          <a:xfrm>
            <a:off x="5596635" y="5358195"/>
            <a:ext cx="1764000" cy="900000"/>
            <a:chOff x="1949838" y="2399268"/>
            <a:chExt cx="2902027" cy="1698748"/>
          </a:xfrm>
          <a:solidFill>
            <a:schemeClr val="bg2">
              <a:lumMod val="50000"/>
            </a:schemeClr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DB5753-0A24-4935-B65B-D2184647D05F}"/>
                </a:ext>
              </a:extLst>
            </p:cNvPr>
            <p:cNvSpPr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4278"/>
                <a:satOff val="-8885"/>
                <a:lumOff val="3039"/>
                <a:alphaOff val="0"/>
              </a:schemeClr>
            </a:fillRef>
            <a:effectRef idx="1">
              <a:schemeClr val="accent5">
                <a:hueOff val="-1654278"/>
                <a:satOff val="-8885"/>
                <a:lumOff val="30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45A430-C62E-4C70-91EE-3C15F79A9DBE}"/>
                </a:ext>
              </a:extLst>
            </p:cNvPr>
            <p:cNvSpPr txBox="1"/>
            <p:nvPr/>
          </p:nvSpPr>
          <p:spPr>
            <a:xfrm>
              <a:off x="1949838" y="2399268"/>
              <a:ext cx="2902027" cy="169874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Drainage</a:t>
              </a:r>
              <a:endParaRPr lang="en-US" sz="2400" kern="12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605C46-2503-4ED4-B6D3-6BFF833B8DE1}"/>
              </a:ext>
            </a:extLst>
          </p:cNvPr>
          <p:cNvGrpSpPr/>
          <p:nvPr/>
        </p:nvGrpSpPr>
        <p:grpSpPr>
          <a:xfrm>
            <a:off x="7507310" y="5358195"/>
            <a:ext cx="1764000" cy="900000"/>
            <a:chOff x="1949838" y="2399268"/>
            <a:chExt cx="2902027" cy="1698748"/>
          </a:xfrm>
          <a:solidFill>
            <a:schemeClr val="accent5">
              <a:lumMod val="75000"/>
            </a:schemeClr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CC589F2-5BF5-496C-851F-C513C51A05F6}"/>
                </a:ext>
              </a:extLst>
            </p:cNvPr>
            <p:cNvSpPr/>
            <p:nvPr/>
          </p:nvSpPr>
          <p:spPr>
            <a:xfrm>
              <a:off x="1949838" y="2399268"/>
              <a:ext cx="2831246" cy="1698748"/>
            </a:xfrm>
            <a:prstGeom prst="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54278"/>
                <a:satOff val="-8885"/>
                <a:lumOff val="3039"/>
                <a:alphaOff val="0"/>
              </a:schemeClr>
            </a:fillRef>
            <a:effectRef idx="1">
              <a:schemeClr val="accent5">
                <a:hueOff val="-1654278"/>
                <a:satOff val="-8885"/>
                <a:lumOff val="30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8BB919-EE26-42A6-9E13-66801AEEB897}"/>
                </a:ext>
              </a:extLst>
            </p:cNvPr>
            <p:cNvSpPr txBox="1"/>
            <p:nvPr/>
          </p:nvSpPr>
          <p:spPr>
            <a:xfrm>
              <a:off x="1949838" y="2399268"/>
              <a:ext cx="2902027" cy="169874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NZ" sz="2400" kern="1200" dirty="0"/>
                <a:t>Waste Mngt</a:t>
              </a:r>
              <a:endParaRPr lang="en-US" sz="2400" kern="1200" dirty="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7843676-B5E9-42F6-856C-F1A0981D7071}"/>
              </a:ext>
            </a:extLst>
          </p:cNvPr>
          <p:cNvSpPr txBox="1"/>
          <p:nvPr/>
        </p:nvSpPr>
        <p:spPr>
          <a:xfrm>
            <a:off x="9440268" y="5358195"/>
            <a:ext cx="1764000" cy="900000"/>
          </a:xfrm>
          <a:prstGeom prst="rect">
            <a:avLst/>
          </a:prstGeom>
          <a:solidFill>
            <a:srgbClr val="235274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NZ" sz="2400" kern="1200" dirty="0"/>
              <a:t>Sewerage</a:t>
            </a:r>
            <a:endParaRPr lang="en-US" sz="2400" kern="12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06D5A07-9983-4273-A791-EAAB416A7692}"/>
              </a:ext>
            </a:extLst>
          </p:cNvPr>
          <p:cNvGrpSpPr>
            <a:grpSpLocks noChangeAspect="1"/>
          </p:cNvGrpSpPr>
          <p:nvPr/>
        </p:nvGrpSpPr>
        <p:grpSpPr>
          <a:xfrm>
            <a:off x="10490336" y="671268"/>
            <a:ext cx="900000" cy="900000"/>
            <a:chOff x="5428895" y="2664177"/>
            <a:chExt cx="1260000" cy="12600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B313776-8407-4CDD-B6C0-7E46E0D4B8CD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34" name="Graphic 33" descr="Mortgage">
              <a:extLst>
                <a:ext uri="{FF2B5EF4-FFF2-40B4-BE49-F238E27FC236}">
                  <a16:creationId xmlns:a16="http://schemas.microsoft.com/office/drawing/2014/main" id="{1AA77AF7-9E46-41C8-9697-440F8DD7B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6921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A99A7-247F-4B3C-80D0-4AC48112C2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51BA31-4FEB-462E-A011-D117B1AF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D35FBDC2-A8BD-412A-8354-D8E62EFB78B1}"/>
              </a:ext>
            </a:extLst>
          </p:cNvPr>
          <p:cNvSpPr txBox="1">
            <a:spLocks/>
          </p:cNvSpPr>
          <p:nvPr/>
        </p:nvSpPr>
        <p:spPr>
          <a:xfrm>
            <a:off x="579120" y="502722"/>
            <a:ext cx="11098160" cy="109751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2000">
                <a:schemeClr val="bg2">
                  <a:lumMod val="50000"/>
                </a:schemeClr>
              </a:gs>
              <a:gs pos="87000">
                <a:srgbClr val="235274"/>
              </a:gs>
              <a:gs pos="100000">
                <a:schemeClr val="tx1">
                  <a:lumMod val="67000"/>
                  <a:lumOff val="33000"/>
                </a:schemeClr>
              </a:gs>
            </a:gsLst>
          </a:gradFill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pPr>
              <a:spcBef>
                <a:spcPct val="0"/>
              </a:spcBef>
            </a:pPr>
            <a:r>
              <a:rPr lang="en-NZ" dirty="0"/>
              <a:t>How much does each rate Make of the Pie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2F7D0-0FC5-45A0-B7A6-453FD93701A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2267" y="612433"/>
            <a:ext cx="900000" cy="900000"/>
            <a:chOff x="5428895" y="2664177"/>
            <a:chExt cx="1260000" cy="126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8459C6F-1AD2-4A52-B1FD-EF293ED760CA}"/>
                </a:ext>
              </a:extLst>
            </p:cNvPr>
            <p:cNvSpPr/>
            <p:nvPr/>
          </p:nvSpPr>
          <p:spPr>
            <a:xfrm>
              <a:off x="5428895" y="2664177"/>
              <a:ext cx="1260000" cy="1260000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pic>
          <p:nvPicPr>
            <p:cNvPr id="8" name="Graphic 7" descr="Mortgage">
              <a:extLst>
                <a:ext uri="{FF2B5EF4-FFF2-40B4-BE49-F238E27FC236}">
                  <a16:creationId xmlns:a16="http://schemas.microsoft.com/office/drawing/2014/main" id="{7199E3E6-4D7B-4DD4-8064-4FA99BFEB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01695" y="2803288"/>
              <a:ext cx="900000" cy="90000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C844744-17BE-4575-A81F-954EAECD239B}"/>
              </a:ext>
            </a:extLst>
          </p:cNvPr>
          <p:cNvSpPr txBox="1"/>
          <p:nvPr/>
        </p:nvSpPr>
        <p:spPr>
          <a:xfrm>
            <a:off x="5683214" y="3713164"/>
            <a:ext cx="118088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NZ" b="1" dirty="0"/>
              <a:t>$</a:t>
            </a:r>
            <a:r>
              <a:rPr lang="en-NZ" b="1" dirty="0" err="1"/>
              <a:t>16.1M</a:t>
            </a:r>
            <a:endParaRPr lang="en-NZ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F52B4D-8210-447B-804C-E360C8F64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537" y="1415496"/>
            <a:ext cx="7400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406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934</Words>
  <Application>Microsoft Office PowerPoint</Application>
  <PresentationFormat>Widescreen</PresentationFormat>
  <Paragraphs>223</Paragraphs>
  <Slides>29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Roboto</vt:lpstr>
      <vt:lpstr>Tw Cen MT</vt:lpstr>
      <vt:lpstr>Circuit</vt:lpstr>
      <vt:lpstr>Why are we Doing a Rates Review</vt:lpstr>
      <vt:lpstr>What we are going to Cover</vt:lpstr>
      <vt:lpstr>Why ARE WE REVIEWING THE RATES – AGAIN!</vt:lpstr>
      <vt:lpstr>Or Re-arranging the deck chairs</vt:lpstr>
      <vt:lpstr>What are we trying to achieve by rearranging the deck Chairs</vt:lpstr>
      <vt:lpstr>We want to consult with you in November</vt:lpstr>
      <vt:lpstr>PowerPoint Presentation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Equality v.  Equity    What is appropriate for Wairoa?</vt:lpstr>
      <vt:lpstr>What are we trying to achieve by rearranging the deck Chairs</vt:lpstr>
      <vt:lpstr>What does appropriate look like?</vt:lpstr>
      <vt:lpstr>Timetable and Community Consultation</vt:lpstr>
      <vt:lpstr>PowerPoint Presentation</vt:lpstr>
      <vt:lpstr>Preliminary engagement?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are we Doing a Rates Review</dc:title>
  <dc:creator>Stephen Halliwell</dc:creator>
  <cp:lastModifiedBy>Kitea Tipuna</cp:lastModifiedBy>
  <cp:revision>13</cp:revision>
  <dcterms:created xsi:type="dcterms:W3CDTF">2020-09-24T20:26:03Z</dcterms:created>
  <dcterms:modified xsi:type="dcterms:W3CDTF">2020-10-01T21:13:27Z</dcterms:modified>
</cp:coreProperties>
</file>